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3"/>
  </p:notesMasterIdLst>
  <p:handoutMasterIdLst>
    <p:handoutMasterId r:id="rId54"/>
  </p:handoutMasterIdLst>
  <p:sldIdLst>
    <p:sldId id="274" r:id="rId2"/>
    <p:sldId id="276" r:id="rId3"/>
    <p:sldId id="530" r:id="rId4"/>
    <p:sldId id="584" r:id="rId5"/>
    <p:sldId id="585" r:id="rId6"/>
    <p:sldId id="586" r:id="rId7"/>
    <p:sldId id="589" r:id="rId8"/>
    <p:sldId id="587" r:id="rId9"/>
    <p:sldId id="627" r:id="rId10"/>
    <p:sldId id="588" r:id="rId11"/>
    <p:sldId id="590" r:id="rId12"/>
    <p:sldId id="625" r:id="rId13"/>
    <p:sldId id="591" r:id="rId14"/>
    <p:sldId id="592" r:id="rId15"/>
    <p:sldId id="593" r:id="rId16"/>
    <p:sldId id="594" r:id="rId17"/>
    <p:sldId id="595" r:id="rId18"/>
    <p:sldId id="623" r:id="rId19"/>
    <p:sldId id="624" r:id="rId20"/>
    <p:sldId id="622" r:id="rId21"/>
    <p:sldId id="599" r:id="rId22"/>
    <p:sldId id="598" r:id="rId23"/>
    <p:sldId id="600" r:id="rId24"/>
    <p:sldId id="601" r:id="rId25"/>
    <p:sldId id="604" r:id="rId26"/>
    <p:sldId id="603" r:id="rId27"/>
    <p:sldId id="608" r:id="rId28"/>
    <p:sldId id="609" r:id="rId29"/>
    <p:sldId id="610" r:id="rId30"/>
    <p:sldId id="628" r:id="rId31"/>
    <p:sldId id="596" r:id="rId32"/>
    <p:sldId id="597" r:id="rId33"/>
    <p:sldId id="613" r:id="rId34"/>
    <p:sldId id="614" r:id="rId35"/>
    <p:sldId id="616" r:id="rId36"/>
    <p:sldId id="618" r:id="rId37"/>
    <p:sldId id="617" r:id="rId38"/>
    <p:sldId id="605" r:id="rId39"/>
    <p:sldId id="606" r:id="rId40"/>
    <p:sldId id="607" r:id="rId41"/>
    <p:sldId id="611" r:id="rId42"/>
    <p:sldId id="612" r:id="rId43"/>
    <p:sldId id="626" r:id="rId44"/>
    <p:sldId id="619" r:id="rId45"/>
    <p:sldId id="620" r:id="rId46"/>
    <p:sldId id="349" r:id="rId47"/>
    <p:sldId id="528" r:id="rId48"/>
    <p:sldId id="492" r:id="rId49"/>
    <p:sldId id="493" r:id="rId50"/>
    <p:sldId id="529" r:id="rId51"/>
    <p:sldId id="40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530"/>
          </p14:sldIdLst>
        </p14:section>
        <p14:section name="Model Binding" id="{D4157381-62AA-440E-BD1A-E1109E76D8B4}">
          <p14:sldIdLst>
            <p14:sldId id="584"/>
            <p14:sldId id="585"/>
            <p14:sldId id="586"/>
            <p14:sldId id="589"/>
            <p14:sldId id="587"/>
            <p14:sldId id="627"/>
            <p14:sldId id="588"/>
            <p14:sldId id="590"/>
            <p14:sldId id="625"/>
          </p14:sldIdLst>
        </p14:section>
        <p14:section name="Model Validation" id="{E5FF3E6B-9477-4405-B56A-9215026CAFDE}">
          <p14:sldIdLst>
            <p14:sldId id="591"/>
            <p14:sldId id="592"/>
            <p14:sldId id="593"/>
            <p14:sldId id="594"/>
            <p14:sldId id="595"/>
            <p14:sldId id="623"/>
            <p14:sldId id="624"/>
            <p14:sldId id="622"/>
          </p14:sldIdLst>
        </p14:section>
        <p14:section name="Sessions" id="{93AB2EFF-0907-45AA-A7F2-743A0F9B00FC}">
          <p14:sldIdLst>
            <p14:sldId id="599"/>
            <p14:sldId id="598"/>
            <p14:sldId id="600"/>
            <p14:sldId id="601"/>
            <p14:sldId id="604"/>
            <p14:sldId id="603"/>
            <p14:sldId id="608"/>
            <p14:sldId id="609"/>
            <p14:sldId id="610"/>
            <p14:sldId id="628"/>
            <p14:sldId id="596"/>
            <p14:sldId id="597"/>
            <p14:sldId id="613"/>
            <p14:sldId id="614"/>
            <p14:sldId id="616"/>
            <p14:sldId id="618"/>
            <p14:sldId id="617"/>
          </p14:sldIdLst>
        </p14:section>
        <p14:section name="Files" id="{235530D0-8C35-44A8-9014-9E9225BA2242}">
          <p14:sldIdLst>
            <p14:sldId id="605"/>
            <p14:sldId id="606"/>
            <p14:sldId id="607"/>
            <p14:sldId id="611"/>
            <p14:sldId id="612"/>
          </p14:sldIdLst>
        </p14:section>
        <p14:section name="Repository &amp; AutoMapper" id="{22DBDE48-FCC3-4D3A-AC6D-83D2F46FA53D}">
          <p14:sldIdLst>
            <p14:sldId id="626"/>
            <p14:sldId id="619"/>
            <p14:sldId id="620"/>
          </p14:sldIdLst>
        </p14:section>
        <p14:section name="Conclusion" id="{10E03AB1-9AA8-4E86-9A64-D741901E50A2}">
          <p14:sldIdLst>
            <p14:sldId id="349"/>
            <p14:sldId id="528"/>
            <p14:sldId id="492"/>
            <p14:sldId id="493"/>
            <p14:sldId id="529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ylo Jelev" initials="IJ" lastIdx="2" clrIdx="0">
    <p:extLst>
      <p:ext uri="{19B8F6BF-5375-455C-9EA6-DF929625EA0E}">
        <p15:presenceInfo xmlns:p15="http://schemas.microsoft.com/office/powerpoint/2012/main" userId="755e0614cf081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98" autoAdjust="0"/>
    <p:restoredTop sz="94403" autoAdjust="0"/>
  </p:normalViewPr>
  <p:slideViewPr>
    <p:cSldViewPr snapToGrid="0" showGuides="1">
      <p:cViewPr>
        <p:scale>
          <a:sx n="80" d="100"/>
          <a:sy n="80" d="100"/>
        </p:scale>
        <p:origin x="278" y="2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16.11.2018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24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169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24149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665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11/16/2018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11/16/2018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11/16/2018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0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0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9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812800" y="2743201"/>
            <a:ext cx="105664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812800" y="3469480"/>
            <a:ext cx="105664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08456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11/16/2018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11/16/2018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11/16/2018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11/16/2018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11/16/2018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11/16/2018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11/16/2018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691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17" Type="http://schemas.openxmlformats.org/officeDocument/2006/relationships/image" Target="../media/image58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5" Type="http://schemas.openxmlformats.org/officeDocument/2006/relationships/image" Target="../media/image5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Relationship Id="rId14" Type="http://schemas.openxmlformats.org/officeDocument/2006/relationships/image" Target="../media/image5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46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67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7" Type="http://schemas.openxmlformats.org/officeDocument/2006/relationships/image" Target="../media/image90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QB4QHF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116.png"/><Relationship Id="rId26" Type="http://schemas.openxmlformats.org/officeDocument/2006/relationships/image" Target="../media/image38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http://codexio.bg/" TargetMode="External"/><Relationship Id="rId12" Type="http://schemas.openxmlformats.org/officeDocument/2006/relationships/image" Target="../media/image114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5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118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119.png"/><Relationship Id="rId10" Type="http://schemas.openxmlformats.org/officeDocument/2006/relationships/image" Target="../media/image113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111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7.png"/><Relationship Id="rId22" Type="http://schemas.openxmlformats.org/officeDocument/2006/relationships/image" Target="../media/image31.png"/><Relationship Id="rId27" Type="http://schemas.openxmlformats.org/officeDocument/2006/relationships/hyperlink" Target="http://smartit.bg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120.jpe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124.gif"/><Relationship Id="rId5" Type="http://schemas.openxmlformats.org/officeDocument/2006/relationships/image" Target="../media/image121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http://codexio.bg/" TargetMode="External"/><Relationship Id="rId9" Type="http://schemas.openxmlformats.org/officeDocument/2006/relationships/image" Target="../media/image12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1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2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65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59" y="1178878"/>
            <a:ext cx="10965303" cy="882654"/>
          </a:xfrm>
        </p:spPr>
        <p:txBody>
          <a:bodyPr>
            <a:normAutofit fontScale="92500"/>
          </a:bodyPr>
          <a:lstStyle/>
          <a:p>
            <a:r>
              <a:rPr lang="en-US" noProof="1"/>
              <a:t>Data Binding, Validation, Cache, Sessions, Files, AutoMapper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222323"/>
            <a:ext cx="10965303" cy="882654"/>
          </a:xfrm>
        </p:spPr>
        <p:txBody>
          <a:bodyPr/>
          <a:lstStyle/>
          <a:p>
            <a:r>
              <a:rPr lang="en-US" dirty="0"/>
              <a:t>Working with Data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7E4C01E-A7D4-47CF-A195-003F90169C0C}"/>
              </a:ext>
            </a:extLst>
          </p:cNvPr>
          <p:cNvGrpSpPr/>
          <p:nvPr/>
        </p:nvGrpSpPr>
        <p:grpSpPr>
          <a:xfrm>
            <a:off x="4070252" y="1707138"/>
            <a:ext cx="4051495" cy="4015997"/>
            <a:chOff x="3893275" y="1728509"/>
            <a:chExt cx="4051495" cy="4015997"/>
          </a:xfrm>
        </p:grpSpPr>
        <p:pic>
          <p:nvPicPr>
            <p:cNvPr id="5" name="Graphic 4" descr="Database">
              <a:extLst>
                <a:ext uri="{FF2B5EF4-FFF2-40B4-BE49-F238E27FC236}">
                  <a16:creationId xmlns:a16="http://schemas.microsoft.com/office/drawing/2014/main" id="{2F091263-9186-4568-B2E7-AFACDB618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87411" y="2778369"/>
              <a:ext cx="2617177" cy="2617177"/>
            </a:xfrm>
            <a:prstGeom prst="rect">
              <a:avLst/>
            </a:prstGeom>
          </p:spPr>
        </p:pic>
        <p:pic>
          <p:nvPicPr>
            <p:cNvPr id="7" name="Graphic 6" descr="Gears">
              <a:extLst>
                <a:ext uri="{FF2B5EF4-FFF2-40B4-BE49-F238E27FC236}">
                  <a16:creationId xmlns:a16="http://schemas.microsoft.com/office/drawing/2014/main" id="{738A1D54-D3F6-47EA-AE5A-4B96F5FD7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8069412">
              <a:off x="4482412" y="4384629"/>
              <a:ext cx="1359877" cy="1359877"/>
            </a:xfrm>
            <a:prstGeom prst="rect">
              <a:avLst/>
            </a:prstGeom>
          </p:spPr>
        </p:pic>
        <p:pic>
          <p:nvPicPr>
            <p:cNvPr id="13" name="Graphic 12" descr="Stopwatch">
              <a:extLst>
                <a:ext uri="{FF2B5EF4-FFF2-40B4-BE49-F238E27FC236}">
                  <a16:creationId xmlns:a16="http://schemas.microsoft.com/office/drawing/2014/main" id="{8E748E34-A62B-41EE-A6EF-CF08800F5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38754" y="2417885"/>
              <a:ext cx="1011115" cy="1011115"/>
            </a:xfrm>
            <a:prstGeom prst="rect">
              <a:avLst/>
            </a:prstGeom>
          </p:spPr>
        </p:pic>
        <p:pic>
          <p:nvPicPr>
            <p:cNvPr id="15" name="Graphic 14" descr="Download from cloud">
              <a:extLst>
                <a:ext uri="{FF2B5EF4-FFF2-40B4-BE49-F238E27FC236}">
                  <a16:creationId xmlns:a16="http://schemas.microsoft.com/office/drawing/2014/main" id="{24D5A3C6-156B-4F31-9AE6-55DD9D8FC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54881" y="1728509"/>
              <a:ext cx="1482236" cy="1482236"/>
            </a:xfrm>
            <a:prstGeom prst="rect">
              <a:avLst/>
            </a:prstGeom>
          </p:spPr>
        </p:pic>
        <p:pic>
          <p:nvPicPr>
            <p:cNvPr id="19" name="Graphic 18" descr="Hierarchy">
              <a:extLst>
                <a:ext uri="{FF2B5EF4-FFF2-40B4-BE49-F238E27FC236}">
                  <a16:creationId xmlns:a16="http://schemas.microsoft.com/office/drawing/2014/main" id="{5BD0A416-A0D7-4E38-A0FA-7DE757793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5400000">
              <a:off x="3893275" y="3326411"/>
              <a:ext cx="1461606" cy="1461606"/>
            </a:xfrm>
            <a:prstGeom prst="rect">
              <a:avLst/>
            </a:prstGeom>
          </p:spPr>
        </p:pic>
        <p:pic>
          <p:nvPicPr>
            <p:cNvPr id="21" name="Graphic 20" descr="Playbook">
              <a:extLst>
                <a:ext uri="{FF2B5EF4-FFF2-40B4-BE49-F238E27FC236}">
                  <a16:creationId xmlns:a16="http://schemas.microsoft.com/office/drawing/2014/main" id="{73B9F6FB-AB9D-4F2C-B919-CB3CBF670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050026" y="2102858"/>
              <a:ext cx="1348452" cy="1348452"/>
            </a:xfrm>
            <a:prstGeom prst="rect">
              <a:avLst/>
            </a:prstGeom>
          </p:spPr>
        </p:pic>
        <p:pic>
          <p:nvPicPr>
            <p:cNvPr id="23" name="Graphic 22" descr="Warning">
              <a:extLst>
                <a:ext uri="{FF2B5EF4-FFF2-40B4-BE49-F238E27FC236}">
                  <a16:creationId xmlns:a16="http://schemas.microsoft.com/office/drawing/2014/main" id="{CD15FED3-61A5-42F6-A825-F127E1222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927781" y="3367456"/>
              <a:ext cx="1016989" cy="1016989"/>
            </a:xfrm>
            <a:prstGeom prst="rect">
              <a:avLst/>
            </a:prstGeom>
          </p:spPr>
        </p:pic>
        <p:pic>
          <p:nvPicPr>
            <p:cNvPr id="26" name="Graphic 25" descr="Gears">
              <a:extLst>
                <a:ext uri="{FF2B5EF4-FFF2-40B4-BE49-F238E27FC236}">
                  <a16:creationId xmlns:a16="http://schemas.microsoft.com/office/drawing/2014/main" id="{FA0E6CCB-3129-464F-BA29-5FBB7C7F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3530588" flipH="1">
              <a:off x="6349711" y="4371235"/>
              <a:ext cx="1359877" cy="13598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8AF83B-5198-4BFE-91D4-78E0C9B13D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Built-in Model binding behavior can be directed to a different source</a:t>
            </a:r>
          </a:p>
          <a:p>
            <a:pPr lvl="1"/>
            <a:r>
              <a:rPr lang="en-US" sz="2800" dirty="0"/>
              <a:t>The framework provides several attributes for that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FAE651-5531-4632-8C42-CC2EE200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6135D-3AC7-4A31-A185-961D3759D7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EFB984-5C3E-45BF-A160-78CD9E1B3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150946"/>
              </p:ext>
            </p:extLst>
          </p:nvPr>
        </p:nvGraphicFramePr>
        <p:xfrm>
          <a:off x="501451" y="2471977"/>
          <a:ext cx="11189098" cy="3719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0451">
                  <a:extLst>
                    <a:ext uri="{9D8B030D-6E8A-4147-A177-3AD203B41FA5}">
                      <a16:colId xmlns:a16="http://schemas.microsoft.com/office/drawing/2014/main" val="1661651054"/>
                    </a:ext>
                  </a:extLst>
                </a:gridCol>
                <a:gridCol w="9068647">
                  <a:extLst>
                    <a:ext uri="{9D8B030D-6E8A-4147-A177-3AD203B41FA5}">
                      <a16:colId xmlns:a16="http://schemas.microsoft.com/office/drawing/2014/main" val="71406584"/>
                    </a:ext>
                  </a:extLst>
                </a:gridCol>
              </a:tblGrid>
              <a:tr h="34523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Attribute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0226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noProof="1">
                          <a:solidFill>
                            <a:schemeClr val="bg1"/>
                          </a:solidFill>
                        </a:rPr>
                        <a:t>[BindRequired]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Adds a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model state error </a:t>
                      </a:r>
                      <a:r>
                        <a:rPr lang="en-US" sz="2000" noProof="1"/>
                        <a:t>if binding cannot occur.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9566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noProof="1">
                          <a:solidFill>
                            <a:schemeClr val="bg1"/>
                          </a:solidFill>
                        </a:rPr>
                        <a:t>[BindNever]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Thells the model binder to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never</a:t>
                      </a:r>
                      <a:r>
                        <a:rPr lang="en-US" sz="2000" noProof="1"/>
                        <a:t>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bind</a:t>
                      </a:r>
                      <a:r>
                        <a:rPr lang="en-US" sz="2000" noProof="1"/>
                        <a:t> this parameter.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62913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noProof="1">
                          <a:solidFill>
                            <a:schemeClr val="bg1"/>
                          </a:solidFill>
                        </a:rPr>
                        <a:t>[From{source}]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Used to specify the exact binding source.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[FromHeader]</a:t>
                      </a:r>
                      <a:r>
                        <a:rPr lang="en-US" sz="2000" noProof="1"/>
                        <a:t>,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[FromQuery]</a:t>
                      </a:r>
                      <a:r>
                        <a:rPr lang="en-US" sz="2000" noProof="1"/>
                        <a:t>,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[FromRoute]</a:t>
                      </a:r>
                      <a:r>
                        <a:rPr lang="en-US" sz="2000" noProof="1"/>
                        <a:t>, </a:t>
                      </a:r>
                      <a:br>
                        <a:rPr lang="en-US" sz="2000" noProof="1"/>
                      </a:b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[FromForm]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112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noProof="1">
                          <a:solidFill>
                            <a:schemeClr val="bg1"/>
                          </a:solidFill>
                        </a:rPr>
                        <a:t>[FromServices]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Uses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dependency injection </a:t>
                      </a:r>
                      <a:r>
                        <a:rPr lang="en-US" sz="2000" noProof="1"/>
                        <a:t>to bind parameters from services.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73182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noProof="1">
                          <a:solidFill>
                            <a:schemeClr val="bg1"/>
                          </a:solidFill>
                        </a:rPr>
                        <a:t>[FromBody]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Use configure formatters to bind data from request body. Formatter is selected based </a:t>
                      </a:r>
                      <a:br>
                        <a:rPr lang="en-US" sz="2000" noProof="1"/>
                      </a:br>
                      <a:r>
                        <a:rPr lang="en-US" sz="2000" noProof="1"/>
                        <a:t>on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Content-Type</a:t>
                      </a:r>
                      <a:r>
                        <a:rPr lang="en-US" sz="2000" noProof="1"/>
                        <a:t> of Request.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356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noProof="1">
                          <a:solidFill>
                            <a:schemeClr val="bg1"/>
                          </a:solidFill>
                        </a:rPr>
                        <a:t>[ModelBinder]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Used to override the default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model binder</a:t>
                      </a:r>
                      <a:r>
                        <a:rPr lang="en-US" sz="2000" noProof="1"/>
                        <a:t>,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binding source </a:t>
                      </a:r>
                      <a:r>
                        <a:rPr lang="en-US" sz="2000" noProof="1"/>
                        <a:t>and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name</a:t>
                      </a:r>
                      <a:r>
                        <a:rPr lang="en-US" sz="2000" noProof="1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032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3950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02D3A4-0969-4A4E-85E4-36526DB83B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42398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 Model Binding </a:t>
            </a:r>
            <a:r>
              <a:rPr lang="en-US" dirty="0"/>
              <a:t>can be completely customized</a:t>
            </a:r>
          </a:p>
          <a:p>
            <a:pPr lvl="1"/>
            <a:r>
              <a:rPr lang="en-US" dirty="0"/>
              <a:t>You need to create a </a:t>
            </a:r>
            <a:r>
              <a:rPr lang="en-US" b="1" noProof="1">
                <a:solidFill>
                  <a:schemeClr val="bg1"/>
                </a:solidFill>
              </a:rPr>
              <a:t>BindingProvider</a:t>
            </a:r>
            <a:r>
              <a:rPr lang="en-US" dirty="0"/>
              <a:t> and a </a:t>
            </a:r>
            <a:r>
              <a:rPr lang="en-US" b="1" dirty="0">
                <a:solidFill>
                  <a:schemeClr val="bg1"/>
                </a:solidFill>
              </a:rPr>
              <a:t>Binder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A0EAAC-5939-48BA-966A-CAFDA3EB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Model Binder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8EEDC-F380-484A-8989-A9534C9BAE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79676" y="6458742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114FF16-EEAF-446D-9066-01D4A89FD34A}"/>
              </a:ext>
            </a:extLst>
          </p:cNvPr>
          <p:cNvSpPr txBox="1">
            <a:spLocks/>
          </p:cNvSpPr>
          <p:nvPr/>
        </p:nvSpPr>
        <p:spPr>
          <a:xfrm>
            <a:off x="330560" y="2620108"/>
            <a:ext cx="6052656" cy="18339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ModelBinder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BinderType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typeof(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StudentEntityBinder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Student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int Id { get; set;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Name { get; set;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int Age { get; set;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D826A5-D8F5-42A2-A397-38EB231CF274}"/>
              </a:ext>
            </a:extLst>
          </p:cNvPr>
          <p:cNvSpPr txBox="1">
            <a:spLocks/>
          </p:cNvSpPr>
          <p:nvPr/>
        </p:nvSpPr>
        <p:spPr>
          <a:xfrm>
            <a:off x="6523375" y="2620108"/>
            <a:ext cx="5338066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StudentEntityBinder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: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IModelBinder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Task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BindModelAsync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  <a:b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ModelBindingContext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bindingContext)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//TODO: Do Magic ...</a:t>
            </a: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bindingContext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Result</a:t>
            </a:r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</a:t>
            </a:r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=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ModelBindingResult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Success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(model);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return Task.CompletedTask;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10" name="Graphic 9" descr="Hierarchy">
            <a:extLst>
              <a:ext uri="{FF2B5EF4-FFF2-40B4-BE49-F238E27FC236}">
                <a16:creationId xmlns:a16="http://schemas.microsoft.com/office/drawing/2014/main" id="{E34EDF7F-EACE-4359-BA99-750A01356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51140" y="4708459"/>
            <a:ext cx="1799494" cy="1799494"/>
          </a:xfrm>
          <a:prstGeom prst="rect">
            <a:avLst/>
          </a:prstGeom>
        </p:spPr>
      </p:pic>
      <p:pic>
        <p:nvPicPr>
          <p:cNvPr id="12" name="Graphic 11" descr="Single gear">
            <a:extLst>
              <a:ext uri="{FF2B5EF4-FFF2-40B4-BE49-F238E27FC236}">
                <a16:creationId xmlns:a16="http://schemas.microsoft.com/office/drawing/2014/main" id="{06EF4651-33C5-4207-A854-2A307A0D6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34185" y="4222454"/>
            <a:ext cx="2289318" cy="2289318"/>
          </a:xfrm>
          <a:prstGeom prst="rect">
            <a:avLst/>
          </a:prstGeom>
        </p:spPr>
      </p:pic>
      <p:pic>
        <p:nvPicPr>
          <p:cNvPr id="14" name="Graphic 13" descr="Single gear">
            <a:extLst>
              <a:ext uri="{FF2B5EF4-FFF2-40B4-BE49-F238E27FC236}">
                <a16:creationId xmlns:a16="http://schemas.microsoft.com/office/drawing/2014/main" id="{3A2966A5-B50C-4A35-AED9-B5419C3D0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3955">
            <a:off x="5046484" y="5470169"/>
            <a:ext cx="1444787" cy="1444787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902A39EB-F069-4304-BCD6-0154DAB70365}"/>
              </a:ext>
            </a:extLst>
          </p:cNvPr>
          <p:cNvSpPr/>
          <p:nvPr/>
        </p:nvSpPr>
        <p:spPr bwMode="auto">
          <a:xfrm>
            <a:off x="2338033" y="5528641"/>
            <a:ext cx="1382492" cy="131513"/>
          </a:xfrm>
          <a:prstGeom prst="rightArrow">
            <a:avLst/>
          </a:prstGeom>
          <a:solidFill>
            <a:schemeClr val="accent6">
              <a:lumMod val="1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Graphic 17" descr="Single gear">
            <a:extLst>
              <a:ext uri="{FF2B5EF4-FFF2-40B4-BE49-F238E27FC236}">
                <a16:creationId xmlns:a16="http://schemas.microsoft.com/office/drawing/2014/main" id="{DA9874D0-F996-4CDC-8EEE-397DF659E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3652">
            <a:off x="5247650" y="4313226"/>
            <a:ext cx="1194703" cy="119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80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BF3CD0-2449-4AB9-98EB-E9D79D30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Model Binder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5DA5C-081F-415A-B915-94BB2BB797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B03D45C-7D6F-4DE0-8445-24B24EB73592}"/>
              </a:ext>
            </a:extLst>
          </p:cNvPr>
          <p:cNvSpPr txBox="1">
            <a:spLocks/>
          </p:cNvSpPr>
          <p:nvPr/>
        </p:nvSpPr>
        <p:spPr>
          <a:xfrm>
            <a:off x="260221" y="1301262"/>
            <a:ext cx="8365033" cy="27572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StudentEntityBinderProvider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: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IModelBinderProvider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IModelBinder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GetBinder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ModelBinderProviderContext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context)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if(context == null) throw 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ArgumentNullException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(nameof(context));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if(context.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Metadata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ModelType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== typeof(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Student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))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return 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BinderTypeModelBinder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(typeof(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StudentEntityBinder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return null;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6ACEEE-FE14-479C-BB94-A6F123CAB216}"/>
              </a:ext>
            </a:extLst>
          </p:cNvPr>
          <p:cNvSpPr txBox="1">
            <a:spLocks/>
          </p:cNvSpPr>
          <p:nvPr/>
        </p:nvSpPr>
        <p:spPr>
          <a:xfrm>
            <a:off x="260221" y="4256017"/>
            <a:ext cx="9938856" cy="22956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void ConfigureServices(IServiceCollection services)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services.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AddMvc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(options =&gt;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options.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ModelBinderProviders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Insert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(0, 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StudentEntityBinderProvider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());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Add custom binder to beginning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70CE09-E59A-4A15-B959-661BA6F0F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137" y="2601983"/>
            <a:ext cx="6897098" cy="312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24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88424-903A-4753-ACF9-AA15143BB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Validation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51FDDFA-4DD5-4947-9046-6EFD1A3AA4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Once Model binding is complete, Validation occurs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A45FD-211F-489C-849C-01574AC62B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837E08-E24F-46DD-B778-586EFBB948E0}"/>
              </a:ext>
            </a:extLst>
          </p:cNvPr>
          <p:cNvGrpSpPr/>
          <p:nvPr/>
        </p:nvGrpSpPr>
        <p:grpSpPr>
          <a:xfrm>
            <a:off x="4806821" y="2037182"/>
            <a:ext cx="2578355" cy="1261190"/>
            <a:chOff x="4568115" y="2037182"/>
            <a:chExt cx="2578355" cy="126119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E1E9E53-2E7D-4C55-A7FB-6C4015806B7F}"/>
                </a:ext>
              </a:extLst>
            </p:cNvPr>
            <p:cNvGrpSpPr/>
            <p:nvPr/>
          </p:nvGrpSpPr>
          <p:grpSpPr>
            <a:xfrm>
              <a:off x="6571077" y="2037182"/>
              <a:ext cx="575393" cy="1261190"/>
              <a:chOff x="6711817" y="2037182"/>
              <a:chExt cx="575393" cy="1261190"/>
            </a:xfrm>
          </p:grpSpPr>
          <p:pic>
            <p:nvPicPr>
              <p:cNvPr id="8" name="Graphic 7" descr="Checkmark">
                <a:extLst>
                  <a:ext uri="{FF2B5EF4-FFF2-40B4-BE49-F238E27FC236}">
                    <a16:creationId xmlns:a16="http://schemas.microsoft.com/office/drawing/2014/main" id="{918FD01A-1F23-45C9-8E5C-3EB80E814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11820" y="2037182"/>
                <a:ext cx="575390" cy="575390"/>
              </a:xfrm>
              <a:prstGeom prst="rect">
                <a:avLst/>
              </a:prstGeom>
            </p:spPr>
          </p:pic>
          <p:pic>
            <p:nvPicPr>
              <p:cNvPr id="10" name="Graphic 9" descr="Close">
                <a:extLst>
                  <a:ext uri="{FF2B5EF4-FFF2-40B4-BE49-F238E27FC236}">
                    <a16:creationId xmlns:a16="http://schemas.microsoft.com/office/drawing/2014/main" id="{904BE092-652A-4E9A-A8FA-1226BD9D7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11817" y="2722981"/>
                <a:ext cx="575391" cy="575391"/>
              </a:xfrm>
              <a:prstGeom prst="rect">
                <a:avLst/>
              </a:prstGeom>
            </p:spPr>
          </p:pic>
        </p:grpSp>
        <p:pic>
          <p:nvPicPr>
            <p:cNvPr id="15" name="Graphic 14" descr="Stop">
              <a:extLst>
                <a:ext uri="{FF2B5EF4-FFF2-40B4-BE49-F238E27FC236}">
                  <a16:creationId xmlns:a16="http://schemas.microsoft.com/office/drawing/2014/main" id="{86300F02-7ECE-4B60-844B-339193FB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68115" y="2037182"/>
              <a:ext cx="1822581" cy="575391"/>
            </a:xfrm>
            <a:prstGeom prst="rect">
              <a:avLst/>
            </a:prstGeom>
          </p:spPr>
        </p:pic>
        <p:pic>
          <p:nvPicPr>
            <p:cNvPr id="16" name="Graphic 15" descr="Stop">
              <a:extLst>
                <a:ext uri="{FF2B5EF4-FFF2-40B4-BE49-F238E27FC236}">
                  <a16:creationId xmlns:a16="http://schemas.microsoft.com/office/drawing/2014/main" id="{7319DE99-035F-4021-A53A-4368566A8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68115" y="2722980"/>
              <a:ext cx="1822581" cy="575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351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1BFA2B-CFA4-48BD-88A9-3C17823DE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6E457A-D98D-4C52-BC98-75C54F70BD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83410" cy="5561125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Validation</a:t>
            </a:r>
            <a:r>
              <a:rPr lang="en-US" sz="3200" dirty="0"/>
              <a:t> is absolutely necessary before persisting dat</a:t>
            </a:r>
            <a:r>
              <a:rPr lang="en-US" dirty="0"/>
              <a:t>a</a:t>
            </a:r>
          </a:p>
          <a:p>
            <a:pPr lvl="1"/>
            <a:r>
              <a:rPr lang="en-US" sz="3000" dirty="0"/>
              <a:t>The may be potential security threats</a:t>
            </a:r>
          </a:p>
          <a:p>
            <a:pPr lvl="1"/>
            <a:r>
              <a:rPr lang="en-US" sz="3000" dirty="0"/>
              <a:t>There may be malformed data (</a:t>
            </a:r>
            <a:r>
              <a:rPr lang="en-US" sz="3000" b="1" dirty="0">
                <a:solidFill>
                  <a:schemeClr val="bg1"/>
                </a:solidFill>
              </a:rPr>
              <a:t>type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size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data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constraints</a:t>
            </a:r>
            <a:r>
              <a:rPr lang="en-US" sz="3000" dirty="0"/>
              <a:t>)</a:t>
            </a:r>
          </a:p>
          <a:p>
            <a:r>
              <a:rPr lang="en-US" sz="3200" dirty="0"/>
              <a:t>In </a:t>
            </a:r>
            <a:r>
              <a:rPr lang="en-US" sz="3200" b="1" dirty="0">
                <a:solidFill>
                  <a:schemeClr val="bg1"/>
                </a:solidFill>
              </a:rPr>
              <a:t>ASP.NET Core MVC</a:t>
            </a:r>
            <a:r>
              <a:rPr lang="en-US" sz="3200" dirty="0"/>
              <a:t>, validation happens both on </a:t>
            </a:r>
            <a:r>
              <a:rPr lang="en-US" sz="3200" b="1" dirty="0">
                <a:solidFill>
                  <a:schemeClr val="bg1"/>
                </a:solidFill>
              </a:rPr>
              <a:t>client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server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9DD45B-779A-4FE5-AD23-3ED8CC2F0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417" y="3883004"/>
            <a:ext cx="3818069" cy="24449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F685B-79CF-4C82-A902-E17CA43AC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43" y="3995346"/>
            <a:ext cx="6322643" cy="222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31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5CF128-F7C5-44EC-85A5-8749E7FA8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11402" cy="5201066"/>
          </a:xfrm>
        </p:spPr>
        <p:txBody>
          <a:bodyPr>
            <a:normAutofit/>
          </a:bodyPr>
          <a:lstStyle/>
          <a:p>
            <a:r>
              <a:rPr lang="en-US" sz="3200" dirty="0"/>
              <a:t>.NET provides us an abstracted validation through </a:t>
            </a:r>
            <a:r>
              <a:rPr lang="en-US" sz="3200" b="1" dirty="0">
                <a:solidFill>
                  <a:schemeClr val="bg1"/>
                </a:solidFill>
              </a:rPr>
              <a:t>attributes</a:t>
            </a:r>
          </a:p>
          <a:p>
            <a:pPr lvl="1"/>
            <a:r>
              <a:rPr lang="en-US" sz="3000" dirty="0"/>
              <a:t>Some attributes configure model validation by </a:t>
            </a:r>
            <a:r>
              <a:rPr lang="en-US" sz="3000" b="1" dirty="0">
                <a:solidFill>
                  <a:schemeClr val="bg1"/>
                </a:solidFill>
              </a:rPr>
              <a:t>constraint</a:t>
            </a:r>
          </a:p>
          <a:p>
            <a:pPr lvl="2"/>
            <a:r>
              <a:rPr lang="en-US" sz="2800" dirty="0"/>
              <a:t>Similar to validation on </a:t>
            </a:r>
            <a:r>
              <a:rPr lang="en-US" sz="2800" b="1" dirty="0">
                <a:solidFill>
                  <a:schemeClr val="bg1"/>
                </a:solidFill>
              </a:rPr>
              <a:t>database fields</a:t>
            </a:r>
          </a:p>
          <a:p>
            <a:pPr lvl="1"/>
            <a:r>
              <a:rPr lang="en-US" sz="3000" dirty="0"/>
              <a:t>Other apply patterns to data to enforce </a:t>
            </a:r>
            <a:r>
              <a:rPr lang="en-US" sz="3000" b="1" dirty="0">
                <a:solidFill>
                  <a:schemeClr val="bg1"/>
                </a:solidFill>
              </a:rPr>
              <a:t>business rules</a:t>
            </a:r>
          </a:p>
          <a:p>
            <a:pPr lvl="2"/>
            <a:r>
              <a:rPr lang="en-US" sz="2800" b="1" dirty="0">
                <a:solidFill>
                  <a:schemeClr val="bg1"/>
                </a:solidFill>
              </a:rPr>
              <a:t>Credit Cards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</a:rPr>
              <a:t>Phone Numbers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</a:rPr>
              <a:t>Email Addresses </a:t>
            </a:r>
            <a:r>
              <a:rPr lang="en-US" sz="2800" dirty="0"/>
              <a:t>etc.</a:t>
            </a:r>
          </a:p>
          <a:p>
            <a:r>
              <a:rPr lang="en-US" sz="3200" dirty="0"/>
              <a:t>Validation attributes make enforcing these requirements simple</a:t>
            </a:r>
          </a:p>
          <a:p>
            <a:pPr lvl="1"/>
            <a:r>
              <a:rPr lang="en-US" sz="3000" dirty="0"/>
              <a:t>They are specified at the </a:t>
            </a:r>
            <a:r>
              <a:rPr lang="en-US" sz="3000" b="1" dirty="0">
                <a:solidFill>
                  <a:schemeClr val="bg1"/>
                </a:solidFill>
              </a:rPr>
              <a:t>property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chemeClr val="bg1"/>
                </a:solidFill>
              </a:rPr>
              <a:t>parameter</a:t>
            </a:r>
            <a:r>
              <a:rPr lang="en-US" sz="3000" dirty="0"/>
              <a:t> level</a:t>
            </a:r>
          </a:p>
          <a:p>
            <a:pPr marL="609219" lvl="1" indent="0">
              <a:buNone/>
            </a:pPr>
            <a:endParaRPr lang="en-US" sz="3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6FAB86-4E2F-4A87-894F-F4ED3A164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C4F7D-AAD5-4B8B-AA0E-42858272D0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D1E36-586E-470F-BDC5-92E5C8D4A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70" y="5700771"/>
            <a:ext cx="3181350" cy="742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D057E1-491E-40DB-BDE9-FF90BF234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552" y="5700771"/>
            <a:ext cx="3267075" cy="581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C3DA1-D4B5-48BA-8F9D-25AAB9920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059" y="5700771"/>
            <a:ext cx="456695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95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849FDD-5892-4320-BF6D-D90F377E7C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Some of the most popular built-in validation attributes are: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8A200-1949-44CA-A757-B36D0E37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D2837-D9F2-4510-AE1F-588B6D5873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E4BD5F-07F8-470D-A62A-E5A2C36E3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552045"/>
              </p:ext>
            </p:extLst>
          </p:nvPr>
        </p:nvGraphicFramePr>
        <p:xfrm>
          <a:off x="506794" y="1818937"/>
          <a:ext cx="11178411" cy="4658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7393">
                  <a:extLst>
                    <a:ext uri="{9D8B030D-6E8A-4147-A177-3AD203B41FA5}">
                      <a16:colId xmlns:a16="http://schemas.microsoft.com/office/drawing/2014/main" val="1661651054"/>
                    </a:ext>
                  </a:extLst>
                </a:gridCol>
                <a:gridCol w="8411018">
                  <a:extLst>
                    <a:ext uri="{9D8B030D-6E8A-4147-A177-3AD203B41FA5}">
                      <a16:colId xmlns:a16="http://schemas.microsoft.com/office/drawing/2014/main" val="71406584"/>
                    </a:ext>
                  </a:extLst>
                </a:gridCol>
              </a:tblGrid>
              <a:tr h="34523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Attribute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0226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1">
                          <a:solidFill>
                            <a:schemeClr val="bg1"/>
                          </a:solidFill>
                        </a:rPr>
                        <a:t>[CreditCard]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Validates the property has a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credit card </a:t>
                      </a:r>
                      <a:r>
                        <a:rPr lang="en-US" sz="2000" noProof="1"/>
                        <a:t>format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9566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1">
                          <a:solidFill>
                            <a:schemeClr val="bg1"/>
                          </a:solidFill>
                        </a:rPr>
                        <a:t>[Compare]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Validates 2 properties in a model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match</a:t>
                      </a:r>
                      <a:r>
                        <a:rPr lang="en-US" sz="2000" noProof="1"/>
                        <a:t>. (Useful for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password confirmation</a:t>
                      </a:r>
                      <a:r>
                        <a:rPr lang="en-US" sz="2000" noProof="1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62913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1">
                          <a:solidFill>
                            <a:schemeClr val="bg1"/>
                          </a:solidFill>
                        </a:rPr>
                        <a:t>[EmailAddress]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noProof="1"/>
                        <a:t>Validates the property has an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email</a:t>
                      </a:r>
                      <a:r>
                        <a:rPr lang="en-US" sz="2000" b="0" noProof="1"/>
                        <a:t> format.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112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1">
                          <a:solidFill>
                            <a:schemeClr val="bg1"/>
                          </a:solidFill>
                        </a:rPr>
                        <a:t>[Phone]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Validates the property has a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telephone</a:t>
                      </a:r>
                      <a:r>
                        <a:rPr lang="en-US" sz="2000" noProof="1"/>
                        <a:t> format.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73182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1">
                          <a:solidFill>
                            <a:schemeClr val="bg1"/>
                          </a:solidFill>
                        </a:rPr>
                        <a:t>[Range]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Validates the property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value</a:t>
                      </a:r>
                      <a:r>
                        <a:rPr lang="en-US" sz="2000" noProof="1"/>
                        <a:t> falls within the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given range</a:t>
                      </a:r>
                      <a:r>
                        <a:rPr lang="en-US" sz="2000" noProof="1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356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1">
                          <a:solidFill>
                            <a:schemeClr val="bg1"/>
                          </a:solidFill>
                        </a:rPr>
                        <a:t>[RegularExpression]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Validates the data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matches</a:t>
                      </a:r>
                      <a:r>
                        <a:rPr lang="en-US" sz="2000" noProof="1"/>
                        <a:t> the specified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regular expression</a:t>
                      </a:r>
                      <a:r>
                        <a:rPr lang="en-US" sz="2000" noProof="1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03236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1">
                          <a:solidFill>
                            <a:schemeClr val="bg1"/>
                          </a:solidFill>
                        </a:rPr>
                        <a:t>[Required]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Makes the property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required</a:t>
                      </a:r>
                      <a:r>
                        <a:rPr lang="en-US" sz="2000" noProof="1"/>
                        <a:t>. Value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cannot</a:t>
                      </a:r>
                      <a:r>
                        <a:rPr lang="en-US" sz="2000" noProof="1"/>
                        <a:t> be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null</a:t>
                      </a:r>
                      <a:r>
                        <a:rPr lang="en-US" sz="2000" noProof="1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97025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1">
                          <a:solidFill>
                            <a:schemeClr val="bg1"/>
                          </a:solidFill>
                        </a:rPr>
                        <a:t>[StringLength]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Validates that a string property has at most the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given maximum length</a:t>
                      </a:r>
                      <a:r>
                        <a:rPr lang="en-US" sz="2000" noProof="1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24802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1">
                          <a:solidFill>
                            <a:schemeClr val="bg1"/>
                          </a:solidFill>
                        </a:rPr>
                        <a:t>[Url]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1"/>
                        <a:t>Validates the property has a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URL</a:t>
                      </a:r>
                      <a:r>
                        <a:rPr lang="en-US" sz="2000" noProof="1"/>
                        <a:t> format.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00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1618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9BC7A6-6F33-4279-BF54-FA7499DD1D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1847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Validation attributes </a:t>
            </a:r>
            <a:r>
              <a:rPr lang="en-US" sz="3200" dirty="0"/>
              <a:t>work for most needs, but not for all</a:t>
            </a:r>
          </a:p>
          <a:p>
            <a:pPr lvl="1"/>
            <a:r>
              <a:rPr lang="en-US" sz="3000" dirty="0"/>
              <a:t>Sometimes you need to implement your own validation attributes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D8128C-6858-406B-A67D-66642C825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Model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E0DB-0AF6-45EC-B303-674AE75AD4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31A0123-528F-475D-9C46-52CD6B676AA1}"/>
              </a:ext>
            </a:extLst>
          </p:cNvPr>
          <p:cNvSpPr txBox="1">
            <a:spLocks/>
          </p:cNvSpPr>
          <p:nvPr/>
        </p:nvSpPr>
        <p:spPr>
          <a:xfrm>
            <a:off x="910852" y="2503103"/>
            <a:ext cx="10581311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IsBefore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: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ValidationAttribute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private const string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DateTimeFormat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dd/MM/yyyy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private readonly DateTime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date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IsBefore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string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dateInput)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date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DateTime.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ParseExact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(dateInput, DateTimeFormat, CultureInfo.InvariantCulture);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protected override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ValidationResult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IsValid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(object value, ValidationContext validationContext)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if ((DateTime)value &gt;= this.date) return 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ValidationResult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(this.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ErrorMessage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return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ValidationResult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Success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1571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E08F35-BD00-4868-88D3-76C0A83A90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Then you can use it in your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CD10C-B1DA-4FB6-A2D2-637D14525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Model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FDAD6-DE76-40F9-AF64-58F8B0FA91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46F4928-6E2A-4B0E-AE30-195D225469F9}"/>
              </a:ext>
            </a:extLst>
          </p:cNvPr>
          <p:cNvSpPr txBox="1">
            <a:spLocks/>
          </p:cNvSpPr>
          <p:nvPr/>
        </p:nvSpPr>
        <p:spPr>
          <a:xfrm>
            <a:off x="770632" y="2024098"/>
            <a:ext cx="4889504" cy="43730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RegisterUserModel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[Required]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Username { get; set; }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[Required]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[StringLength(20)]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Password { get; set;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[Required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FirstName { get; set; }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[Required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LastName { get; set;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IsBefore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01/01/2000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DateTime BirthDate { get; set;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72A77-D69F-48D9-B25E-8F10035E3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49" y="2203704"/>
            <a:ext cx="5231986" cy="3532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54978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9BC7A6-6F33-4279-BF54-FA7499DD1D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318475"/>
          </a:xfrm>
        </p:spPr>
        <p:txBody>
          <a:bodyPr>
            <a:normAutofit/>
          </a:bodyPr>
          <a:lstStyle/>
          <a:p>
            <a:r>
              <a:rPr lang="en-US" sz="3200" noProof="1"/>
              <a:t>You can also use validation </a:t>
            </a:r>
            <a:r>
              <a:rPr lang="en-US" sz="3200" b="1" noProof="1">
                <a:solidFill>
                  <a:schemeClr val="bg1"/>
                </a:solidFill>
              </a:rPr>
              <a:t>directly</a:t>
            </a:r>
            <a:r>
              <a:rPr lang="en-US" sz="3200" noProof="1"/>
              <a:t> in the Binding Model</a:t>
            </a:r>
          </a:p>
          <a:p>
            <a:pPr lvl="1"/>
            <a:r>
              <a:rPr lang="en-US" sz="2800" noProof="1"/>
              <a:t>This is done by using the </a:t>
            </a:r>
            <a:r>
              <a:rPr lang="en-US" sz="2800" b="1" noProof="1">
                <a:solidFill>
                  <a:schemeClr val="bg1"/>
                </a:solidFill>
              </a:rPr>
              <a:t>IValidatableObject </a:t>
            </a:r>
            <a:r>
              <a:rPr lang="en-US" sz="2800" noProof="1"/>
              <a:t>interface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D8128C-6858-406B-A67D-66642C825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Model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E0DB-0AF6-45EC-B303-674AE75AD4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5660D8-E0EC-4394-B12B-9D8197494FB9}"/>
              </a:ext>
            </a:extLst>
          </p:cNvPr>
          <p:cNvSpPr txBox="1">
            <a:spLocks/>
          </p:cNvSpPr>
          <p:nvPr/>
        </p:nvSpPr>
        <p:spPr>
          <a:xfrm>
            <a:off x="439257" y="2514600"/>
            <a:ext cx="11341566" cy="32189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RegisterUserModel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: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IValidatableObject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Username { get; set;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Password { get; set;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ConfirmPassword { get; set; }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IEnumerable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ValidationResult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Validate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(ValidationContext validationContext)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if(string.IsNullOrEmpty(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Username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))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yield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return 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ValidationResult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Username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cannot be empty");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if(string.IsNullOrEmpty(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Password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))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yield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return 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ValidationResult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Password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cannot be empty");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if(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ConfirmPassword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!= Password)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yield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return 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ValidationResult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Passwords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do not match");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6425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274885"/>
            <a:ext cx="8723299" cy="5377842"/>
          </a:xfrm>
        </p:spPr>
        <p:txBody>
          <a:bodyPr>
            <a:normAutofit/>
          </a:bodyPr>
          <a:lstStyle/>
          <a:p>
            <a:pPr marL="457200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Model Binding</a:t>
            </a:r>
          </a:p>
          <a:p>
            <a:pPr marL="933139" lvl="1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Custom Model Binding</a:t>
            </a:r>
          </a:p>
          <a:p>
            <a:pPr marL="457200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Model Validation</a:t>
            </a:r>
          </a:p>
          <a:p>
            <a:pPr marL="933139" lvl="1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Custom Model Validation</a:t>
            </a:r>
          </a:p>
          <a:p>
            <a:pPr marL="457200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Session, Cache &amp; </a:t>
            </a:r>
            <a:r>
              <a:rPr lang="en-US" sz="3200" noProof="1"/>
              <a:t>TempData</a:t>
            </a:r>
          </a:p>
          <a:p>
            <a:pPr marL="457200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Working with Files</a:t>
            </a:r>
          </a:p>
          <a:p>
            <a:pPr marL="457200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Repository Pattern</a:t>
            </a:r>
          </a:p>
          <a:p>
            <a:pPr marL="457200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BFC801-43CA-42D7-8E11-D9CFC3B2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Binding &amp; Model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50D50-C043-4E52-97CB-4319D7870A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36244-3CAD-4AE6-8512-809D1C9D4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20" y="1450731"/>
            <a:ext cx="10898760" cy="485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36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695E4F-F715-42D3-9CAB-E1799C4538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Sessions, Cache &amp; TempData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C32792-B460-4171-AAEA-81DF1E9EF7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Application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D4307-1BC9-4708-B405-7C112513A7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BB247332-AD27-4D5D-888F-CA755893E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623" y="1494694"/>
            <a:ext cx="2338754" cy="233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11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F54870-C8E4-4470-922D-4075812639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Session state </a:t>
            </a:r>
            <a:r>
              <a:rPr lang="en-US" sz="3200" dirty="0"/>
              <a:t>is an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scenario for storage of client data</a:t>
            </a:r>
          </a:p>
          <a:p>
            <a:pPr lvl="1"/>
            <a:r>
              <a:rPr lang="en-US" sz="3000" dirty="0"/>
              <a:t>Each client has a unique </a:t>
            </a:r>
            <a:r>
              <a:rPr lang="en-US" sz="3000" b="1" dirty="0">
                <a:solidFill>
                  <a:schemeClr val="bg1"/>
                </a:solidFill>
              </a:rPr>
              <a:t>Session ID </a:t>
            </a:r>
            <a:r>
              <a:rPr lang="en-US" sz="3000" dirty="0"/>
              <a:t>which the framework stores</a:t>
            </a:r>
          </a:p>
          <a:p>
            <a:pPr lvl="1"/>
            <a:r>
              <a:rPr lang="en-US" sz="3000" dirty="0"/>
              <a:t>Data can be </a:t>
            </a:r>
            <a:r>
              <a:rPr lang="en-US" sz="3000" b="1" dirty="0">
                <a:solidFill>
                  <a:schemeClr val="bg1"/>
                </a:solidFill>
              </a:rPr>
              <a:t>maintained</a:t>
            </a:r>
            <a:r>
              <a:rPr lang="en-US" sz="3000" dirty="0"/>
              <a:t> while the client browsers the application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Session data </a:t>
            </a:r>
            <a:r>
              <a:rPr lang="en-US" sz="3200" dirty="0"/>
              <a:t>is backed by </a:t>
            </a:r>
            <a:r>
              <a:rPr lang="en-US" sz="3200" b="1" dirty="0">
                <a:solidFill>
                  <a:schemeClr val="bg1"/>
                </a:solidFill>
              </a:rPr>
              <a:t>cache</a:t>
            </a:r>
            <a:r>
              <a:rPr lang="en-US" sz="3200" dirty="0"/>
              <a:t>, and is considered </a:t>
            </a:r>
            <a:r>
              <a:rPr lang="en-US" sz="3200" b="1" dirty="0">
                <a:solidFill>
                  <a:schemeClr val="bg1"/>
                </a:solidFill>
              </a:rPr>
              <a:t>ephemeral</a:t>
            </a:r>
          </a:p>
          <a:p>
            <a:pPr lvl="1"/>
            <a:r>
              <a:rPr lang="en-US" sz="3000" dirty="0"/>
              <a:t>The application should continue to function </a:t>
            </a:r>
            <a:r>
              <a:rPr lang="en-US" sz="3000" b="1" dirty="0">
                <a:solidFill>
                  <a:schemeClr val="bg1"/>
                </a:solidFill>
              </a:rPr>
              <a:t>without</a:t>
            </a:r>
            <a:r>
              <a:rPr lang="en-US" sz="3000" dirty="0"/>
              <a:t> session data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37D6BB-5E10-48A3-9355-DCD10FA58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22640-3A9D-4FC7-9321-15DD205D3C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79C816-09F5-4F59-98B9-402FDDE1A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02" y="4312292"/>
            <a:ext cx="4818168" cy="24390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1CEAE4-A056-4254-A2D5-96575B1E5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97" y="4445157"/>
            <a:ext cx="2185174" cy="218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6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CD0CA5-43D7-4382-B271-3A8CE9B557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1899021" cy="615090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Enabling </a:t>
            </a:r>
            <a:r>
              <a:rPr lang="en-US" sz="3000" b="1" dirty="0">
                <a:solidFill>
                  <a:schemeClr val="bg1"/>
                </a:solidFill>
              </a:rPr>
              <a:t>Session middleware</a:t>
            </a:r>
            <a:r>
              <a:rPr lang="en-US" sz="3000" dirty="0"/>
              <a:t>, setting up in-memory </a:t>
            </a:r>
            <a:r>
              <a:rPr lang="en-US" sz="3000" b="1" dirty="0">
                <a:solidFill>
                  <a:schemeClr val="bg1"/>
                </a:solidFill>
              </a:rPr>
              <a:t>session provider</a:t>
            </a:r>
          </a:p>
          <a:p>
            <a:pPr marL="0" indent="0">
              <a:buNone/>
            </a:pP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FA4345-24AC-4CCD-9CE2-34B4A4493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E9E17-B39E-40FD-91E4-0A7D924AA4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408A827-DBDC-45AE-9EB4-BEC211A8BDAD}"/>
              </a:ext>
            </a:extLst>
          </p:cNvPr>
          <p:cNvSpPr txBox="1">
            <a:spLocks/>
          </p:cNvSpPr>
          <p:nvPr/>
        </p:nvSpPr>
        <p:spPr>
          <a:xfrm>
            <a:off x="602707" y="1747104"/>
            <a:ext cx="10963705" cy="4650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void ConfigureServices(IServiceCollection services)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services.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AddDistributedMemoryCache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();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Default in-memory cache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services.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AddSession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(options =&gt;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  <a:b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options.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IdleTimeout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TimeSpan.FromSeconds(10);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Set a short timeout for easy testing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options.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Cookie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HttpOnly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true;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Some XSS security (Niki will explain)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services.AddMvc();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void Configure(IApplicationBuilder app, IHostingEnvironment env)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6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app.</a:t>
            </a:r>
            <a:r>
              <a:rPr lang="en-US" sz="16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UseSession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();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UseSession() Middleware must be before UseMvc()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app.UseMvc();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86015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DF8818-8807-40F6-9D2D-D24F4D0B4C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After the </a:t>
            </a:r>
            <a:r>
              <a:rPr lang="en-US" sz="3000" b="1" dirty="0">
                <a:solidFill>
                  <a:schemeClr val="bg1"/>
                </a:solidFill>
              </a:rPr>
              <a:t>Session state </a:t>
            </a:r>
            <a:r>
              <a:rPr lang="en-US" sz="3000" dirty="0"/>
              <a:t>is </a:t>
            </a:r>
            <a:r>
              <a:rPr lang="en-US" sz="3000" b="1" dirty="0">
                <a:solidFill>
                  <a:schemeClr val="bg1"/>
                </a:solidFill>
              </a:rPr>
              <a:t>configured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bg1"/>
                </a:solidFill>
              </a:rPr>
              <a:t>HttpContext.Session </a:t>
            </a:r>
            <a:r>
              <a:rPr lang="en-US" sz="3000" noProof="1"/>
              <a:t>is </a:t>
            </a:r>
            <a:r>
              <a:rPr lang="en-US" sz="3000" dirty="0"/>
              <a:t>available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ASP.NET Core Sessions </a:t>
            </a:r>
            <a:r>
              <a:rPr lang="en-US" sz="3000" dirty="0"/>
              <a:t>store </a:t>
            </a:r>
            <a:r>
              <a:rPr lang="en-US" sz="3000" b="1" dirty="0">
                <a:solidFill>
                  <a:schemeClr val="bg1"/>
                </a:solidFill>
              </a:rPr>
              <a:t>byte array </a:t>
            </a:r>
            <a:r>
              <a:rPr lang="en-US" sz="3000" dirty="0"/>
              <a:t>values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dirty="0"/>
              <a:t>to ensure </a:t>
            </a:r>
            <a:r>
              <a:rPr lang="en-US" sz="3000" b="1" dirty="0">
                <a:solidFill>
                  <a:schemeClr val="bg1"/>
                </a:solidFill>
              </a:rPr>
              <a:t>serialization</a:t>
            </a:r>
          </a:p>
          <a:p>
            <a:pPr lvl="1"/>
            <a:r>
              <a:rPr lang="en-US" sz="2800" dirty="0"/>
              <a:t>You may need specific approaches in order to store </a:t>
            </a:r>
            <a:r>
              <a:rPr lang="en-US" sz="2800" b="1" dirty="0">
                <a:solidFill>
                  <a:schemeClr val="bg1"/>
                </a:solidFill>
              </a:rPr>
              <a:t>complex data</a:t>
            </a:r>
          </a:p>
          <a:p>
            <a:endParaRPr lang="en-US" sz="3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432206-E0AE-4789-8DC9-536128A3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A9011-D61A-4522-B24C-AA2FFED33D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9EC5DAD-C355-4138-B1C7-76130B76BAF7}"/>
              </a:ext>
            </a:extLst>
          </p:cNvPr>
          <p:cNvSpPr txBox="1">
            <a:spLocks/>
          </p:cNvSpPr>
          <p:nvPr/>
        </p:nvSpPr>
        <p:spPr>
          <a:xfrm>
            <a:off x="614147" y="3132632"/>
            <a:ext cx="10963705" cy="34189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IActionResult GetShoppingCart()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if (this.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HttpContext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Session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Get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Cart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") == null)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this.HttpContext.Session.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SetString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Cart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",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JsonConvert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SerializeObject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(new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Cart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()));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this.ViewData["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Cart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"] = this.HttpContext.Session.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GetString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Cart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") == null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? null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: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JsonConvert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DeserializeObject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(this.HttpContext.Session.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GetString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Cart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"));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View();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79852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1C70D2-1280-4131-B8A5-FF9B9E6C6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55767"/>
          </a:xfrm>
        </p:spPr>
        <p:txBody>
          <a:bodyPr>
            <a:normAutofit/>
          </a:bodyPr>
          <a:lstStyle/>
          <a:p>
            <a:r>
              <a:rPr lang="en-US" sz="3200" dirty="0"/>
              <a:t>You can implement </a:t>
            </a:r>
            <a:r>
              <a:rPr lang="en-US" sz="3200" b="1" dirty="0">
                <a:solidFill>
                  <a:schemeClr val="bg1"/>
                </a:solidFill>
              </a:rPr>
              <a:t>Session Extension methods </a:t>
            </a:r>
            <a:r>
              <a:rPr lang="en-US" sz="3200" dirty="0"/>
              <a:t>to ease your 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F28C4-F195-4587-8CF4-28DD3BDB4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E62DA-7B19-4FD4-961A-7443FCAAC9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9E6FA37-DFFB-4F1E-A0F4-081617F91B39}"/>
              </a:ext>
            </a:extLst>
          </p:cNvPr>
          <p:cNvSpPr txBox="1">
            <a:spLocks/>
          </p:cNvSpPr>
          <p:nvPr/>
        </p:nvSpPr>
        <p:spPr>
          <a:xfrm>
            <a:off x="614147" y="1849498"/>
            <a:ext cx="10963705" cy="4650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static class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SessionExtensions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static void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Set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&gt;(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this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ISession session, string key,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value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session.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SetString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(key,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JsonConvert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SerializeObject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value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));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static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Get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&gt;(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this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ISession session, string key)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var value =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session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GetString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(key);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return value == null </a:t>
            </a:r>
            <a:b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?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default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) 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: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JsonConvert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DeserializeObject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&gt;(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value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);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1846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C9656D-55AC-4723-84FE-242DF61910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54734"/>
            <a:ext cx="10961783" cy="768084"/>
          </a:xfrm>
        </p:spPr>
        <p:txBody>
          <a:bodyPr/>
          <a:lstStyle/>
          <a:p>
            <a:r>
              <a:rPr lang="en-US" dirty="0"/>
              <a:t>Working with Sessions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3BA4C2-C81E-4839-9BF2-13233CEED6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740347"/>
            <a:ext cx="10961783" cy="499819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06A89-2071-4E17-889C-511CD306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4B4661-21A0-4375-AC88-EE1058A06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597" y="867743"/>
            <a:ext cx="2857893" cy="35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90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7FCC9E-5C25-4CD5-8E49-EAF165A106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bg1"/>
                </a:solidFill>
              </a:rPr>
              <a:t>ASP.NET Core</a:t>
            </a:r>
            <a:r>
              <a:rPr lang="en-US" sz="3200" noProof="1"/>
              <a:t> exposes the </a:t>
            </a:r>
            <a:r>
              <a:rPr lang="en-US" sz="3200" b="1" noProof="1">
                <a:solidFill>
                  <a:schemeClr val="bg1"/>
                </a:solidFill>
              </a:rPr>
              <a:t>TempData</a:t>
            </a:r>
            <a:r>
              <a:rPr lang="en-US" sz="3200" noProof="1"/>
              <a:t> property in:</a:t>
            </a:r>
          </a:p>
          <a:p>
            <a:pPr lvl="1"/>
            <a:r>
              <a:rPr lang="en-US" sz="3000" b="1" noProof="1">
                <a:solidFill>
                  <a:schemeClr val="bg1"/>
                </a:solidFill>
              </a:rPr>
              <a:t>Razor Page</a:t>
            </a:r>
            <a:r>
              <a:rPr lang="en-US" sz="3000" noProof="1"/>
              <a:t> page models</a:t>
            </a:r>
          </a:p>
          <a:p>
            <a:pPr lvl="1"/>
            <a:r>
              <a:rPr lang="en-US" sz="3000" b="1" noProof="1">
                <a:solidFill>
                  <a:schemeClr val="bg1"/>
                </a:solidFill>
              </a:rPr>
              <a:t>MVC</a:t>
            </a:r>
            <a:r>
              <a:rPr lang="en-US" sz="3000" noProof="1"/>
              <a:t> </a:t>
            </a:r>
            <a:r>
              <a:rPr lang="en-US" sz="3000" b="1" noProof="1">
                <a:solidFill>
                  <a:schemeClr val="bg1"/>
                </a:solidFill>
              </a:rPr>
              <a:t>Controllers</a:t>
            </a:r>
          </a:p>
          <a:p>
            <a:r>
              <a:rPr lang="en-US" sz="3200" noProof="1"/>
              <a:t>The property stores data until it’s read</a:t>
            </a:r>
          </a:p>
          <a:p>
            <a:pPr lvl="1"/>
            <a:r>
              <a:rPr lang="en-US" sz="3000" b="1" noProof="1">
                <a:solidFill>
                  <a:schemeClr val="bg1"/>
                </a:solidFill>
              </a:rPr>
              <a:t>Keep()</a:t>
            </a:r>
            <a:r>
              <a:rPr lang="en-US" sz="3000" noProof="1">
                <a:solidFill>
                  <a:schemeClr val="bg1"/>
                </a:solidFill>
              </a:rPr>
              <a:t> </a:t>
            </a:r>
            <a:r>
              <a:rPr lang="en-US" sz="3000" noProof="1"/>
              <a:t>and </a:t>
            </a:r>
            <a:r>
              <a:rPr lang="en-US" sz="3000" b="1" noProof="1">
                <a:solidFill>
                  <a:schemeClr val="bg1"/>
                </a:solidFill>
              </a:rPr>
              <a:t>Peek()</a:t>
            </a:r>
            <a:r>
              <a:rPr lang="en-US" sz="3000" noProof="1">
                <a:solidFill>
                  <a:schemeClr val="bg1"/>
                </a:solidFill>
              </a:rPr>
              <a:t> </a:t>
            </a:r>
            <a:r>
              <a:rPr lang="en-US" sz="3000" noProof="1"/>
              <a:t>methods avoid deletion when data is examined</a:t>
            </a:r>
          </a:p>
          <a:p>
            <a:r>
              <a:rPr lang="en-US" sz="3200" b="1" noProof="1">
                <a:solidFill>
                  <a:schemeClr val="bg1"/>
                </a:solidFill>
              </a:rPr>
              <a:t>TempData</a:t>
            </a:r>
            <a:r>
              <a:rPr lang="en-US" sz="3200" noProof="1"/>
              <a:t> is:</a:t>
            </a:r>
          </a:p>
          <a:p>
            <a:pPr lvl="1"/>
            <a:r>
              <a:rPr lang="en-US" sz="3000" noProof="1"/>
              <a:t>Particularly used for </a:t>
            </a:r>
            <a:r>
              <a:rPr lang="en-US" sz="3000" b="1" noProof="1">
                <a:solidFill>
                  <a:schemeClr val="bg1"/>
                </a:solidFill>
              </a:rPr>
              <a:t>redirection</a:t>
            </a:r>
          </a:p>
          <a:p>
            <a:pPr lvl="1"/>
            <a:r>
              <a:rPr lang="en-US" sz="3000" noProof="1"/>
              <a:t>When data is required for </a:t>
            </a:r>
            <a:r>
              <a:rPr lang="en-US" sz="3000" b="1" noProof="1">
                <a:solidFill>
                  <a:schemeClr val="bg1"/>
                </a:solidFill>
              </a:rPr>
              <a:t>more than</a:t>
            </a:r>
            <a:r>
              <a:rPr lang="en-US" sz="3000" noProof="1"/>
              <a:t> a </a:t>
            </a:r>
            <a:r>
              <a:rPr lang="en-US" sz="3000" b="1" noProof="1">
                <a:solidFill>
                  <a:schemeClr val="bg1"/>
                </a:solidFill>
              </a:rPr>
              <a:t>single</a:t>
            </a:r>
            <a:r>
              <a:rPr lang="en-US" sz="3000" noProof="1"/>
              <a:t> request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4ADC29-5032-4523-AB7F-A267BA02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TempData</a:t>
            </a:r>
          </a:p>
        </p:txBody>
      </p:sp>
      <p:pic>
        <p:nvPicPr>
          <p:cNvPr id="7" name="Graphic 6" descr="Monitor">
            <a:extLst>
              <a:ext uri="{FF2B5EF4-FFF2-40B4-BE49-F238E27FC236}">
                <a16:creationId xmlns:a16="http://schemas.microsoft.com/office/drawing/2014/main" id="{8D9BE092-518F-4BEC-99FE-4806AADDC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7223" y="1541585"/>
            <a:ext cx="2089639" cy="2089639"/>
          </a:xfrm>
          <a:prstGeom prst="rect">
            <a:avLst/>
          </a:prstGeom>
        </p:spPr>
      </p:pic>
      <p:pic>
        <p:nvPicPr>
          <p:cNvPr id="9" name="Graphic 8" descr="Game controller">
            <a:extLst>
              <a:ext uri="{FF2B5EF4-FFF2-40B4-BE49-F238E27FC236}">
                <a16:creationId xmlns:a16="http://schemas.microsoft.com/office/drawing/2014/main" id="{88BB7BE7-000C-44C3-80A2-7A5AD0D70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5878" y="1450731"/>
            <a:ext cx="2271345" cy="2271345"/>
          </a:xfrm>
          <a:prstGeom prst="rect">
            <a:avLst/>
          </a:prstGeom>
        </p:spPr>
      </p:pic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7D933CBB-7208-4385-8A76-8FBA89ACA9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23758" y="4589585"/>
            <a:ext cx="1896567" cy="189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53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A037AF-D1A6-4123-872A-DC9FDC00B4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000" b="1" noProof="1">
                <a:solidFill>
                  <a:schemeClr val="bg1"/>
                </a:solidFill>
              </a:rPr>
              <a:t>TempData</a:t>
            </a:r>
            <a:r>
              <a:rPr lang="en-US" sz="3000" noProof="1"/>
              <a:t> is implemented by </a:t>
            </a:r>
            <a:r>
              <a:rPr lang="en-US" sz="3000" b="1" noProof="1">
                <a:solidFill>
                  <a:schemeClr val="bg1"/>
                </a:solidFill>
              </a:rPr>
              <a:t>TempData</a:t>
            </a:r>
            <a:r>
              <a:rPr lang="en-US" sz="3000" noProof="1"/>
              <a:t> providers</a:t>
            </a:r>
          </a:p>
          <a:p>
            <a:pPr lvl="1"/>
            <a:r>
              <a:rPr lang="en-US" sz="2800" noProof="1"/>
              <a:t>Using either </a:t>
            </a:r>
            <a:r>
              <a:rPr lang="en-US" sz="2800" b="1" noProof="1">
                <a:solidFill>
                  <a:schemeClr val="bg1"/>
                </a:solidFill>
              </a:rPr>
              <a:t>Cookies</a:t>
            </a:r>
            <a:r>
              <a:rPr lang="en-US" sz="2800" noProof="1"/>
              <a:t> or </a:t>
            </a:r>
            <a:r>
              <a:rPr lang="en-US" sz="2800" b="1" noProof="1">
                <a:solidFill>
                  <a:schemeClr val="bg1"/>
                </a:solidFill>
              </a:rPr>
              <a:t>Session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bg1"/>
                </a:solidFill>
              </a:rPr>
              <a:t>State</a:t>
            </a:r>
          </a:p>
          <a:p>
            <a:pPr lvl="1"/>
            <a:r>
              <a:rPr lang="en-US" sz="2800" noProof="1"/>
              <a:t>As of </a:t>
            </a:r>
            <a:r>
              <a:rPr lang="en-US" sz="2800" b="1" noProof="1">
                <a:solidFill>
                  <a:schemeClr val="bg1"/>
                </a:solidFill>
              </a:rPr>
              <a:t>ASP.NET Core 2.0</a:t>
            </a:r>
            <a:r>
              <a:rPr lang="en-US" sz="2800" noProof="1"/>
              <a:t>, the default </a:t>
            </a:r>
            <a:r>
              <a:rPr lang="en-US" sz="2800" b="1" noProof="1">
                <a:solidFill>
                  <a:schemeClr val="bg1"/>
                </a:solidFill>
              </a:rPr>
              <a:t>TempData</a:t>
            </a:r>
            <a:r>
              <a:rPr lang="en-US" sz="2800" noProof="1"/>
              <a:t> provider is </a:t>
            </a:r>
            <a:r>
              <a:rPr lang="en-US" sz="2800" b="1" noProof="1">
                <a:solidFill>
                  <a:schemeClr val="bg1"/>
                </a:solidFill>
              </a:rPr>
              <a:t>cookie-based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58942A-C0C3-45EC-9F7B-DC6B9A778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D4850-3A8A-4D62-B0CC-2E02332B67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850D004-DBFB-4937-A3D0-AE1E06CBA282}"/>
              </a:ext>
            </a:extLst>
          </p:cNvPr>
          <p:cNvSpPr txBox="1">
            <a:spLocks/>
          </p:cNvSpPr>
          <p:nvPr/>
        </p:nvSpPr>
        <p:spPr>
          <a:xfrm>
            <a:off x="930672" y="3108826"/>
            <a:ext cx="8186951" cy="34189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void ConfigureServices(IServiceCollection services)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services.AddMvc().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AddSessionStateTempDataProvider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services.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AddSession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(...);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void Configure(IApplicationBuilder app, IHostingEnvironment env)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6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app.</a:t>
            </a:r>
            <a:r>
              <a:rPr lang="en-US" sz="16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UseSession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app.UseMvc();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24ACC0-CA82-4A8F-8958-F9B7C51D8489}"/>
              </a:ext>
            </a:extLst>
          </p:cNvPr>
          <p:cNvGrpSpPr/>
          <p:nvPr/>
        </p:nvGrpSpPr>
        <p:grpSpPr>
          <a:xfrm>
            <a:off x="9398323" y="3364027"/>
            <a:ext cx="2671239" cy="2785829"/>
            <a:chOff x="9398323" y="3364027"/>
            <a:chExt cx="2671239" cy="2785829"/>
          </a:xfrm>
        </p:grpSpPr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D2852DD0-21C1-45B5-89E6-31D7356A1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98323" y="4149969"/>
              <a:ext cx="1974663" cy="1974663"/>
            </a:xfrm>
            <a:prstGeom prst="rect">
              <a:avLst/>
            </a:prstGeom>
          </p:spPr>
        </p:pic>
        <p:pic>
          <p:nvPicPr>
            <p:cNvPr id="9" name="Graphic 8" descr="Stopwatch">
              <a:extLst>
                <a:ext uri="{FF2B5EF4-FFF2-40B4-BE49-F238E27FC236}">
                  <a16:creationId xmlns:a16="http://schemas.microsoft.com/office/drawing/2014/main" id="{B59913B1-1A68-4F0C-A969-96B268B59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75701" y="3364027"/>
              <a:ext cx="1026766" cy="1026766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4D190A52-8E58-42D3-9671-D9683CDE5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3843" y="3877410"/>
              <a:ext cx="1105719" cy="1105719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EC893DF7-F2CA-4BA3-8B2F-1E35C28D1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859603" y="4603514"/>
              <a:ext cx="1026766" cy="1026766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2325482E-6FD4-4109-9737-F78278E1C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1232388">
              <a:off x="11101310" y="5286287"/>
              <a:ext cx="863569" cy="863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0290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Plug">
            <a:extLst>
              <a:ext uri="{FF2B5EF4-FFF2-40B4-BE49-F238E27FC236}">
                <a16:creationId xmlns:a16="http://schemas.microsoft.com/office/drawing/2014/main" id="{7B5FEADF-279C-4D28-83F4-D0E048A2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55231" y="1207700"/>
            <a:ext cx="2085508" cy="276921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3C3AB6-3E6D-477D-85EC-48B0F5ABBC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r>
              <a:rPr lang="en-US" sz="3200" noProof="1"/>
              <a:t>After enabling the </a:t>
            </a:r>
            <a:r>
              <a:rPr lang="en-US" sz="3200" b="1" noProof="1">
                <a:solidFill>
                  <a:schemeClr val="bg1"/>
                </a:solidFill>
              </a:rPr>
              <a:t>TempData</a:t>
            </a:r>
            <a:r>
              <a:rPr lang="en-US" sz="3200" noProof="1"/>
              <a:t>, you can access it in:</a:t>
            </a:r>
          </a:p>
          <a:p>
            <a:pPr lvl="1"/>
            <a:r>
              <a:rPr lang="en-US" sz="3000" noProof="1"/>
              <a:t>Your </a:t>
            </a:r>
            <a:r>
              <a:rPr lang="en-US" sz="3000" b="1" noProof="1">
                <a:solidFill>
                  <a:schemeClr val="bg1"/>
                </a:solidFill>
              </a:rPr>
              <a:t>Controller</a:t>
            </a:r>
            <a:r>
              <a:rPr lang="en-US" sz="3000" noProof="1"/>
              <a:t>, and </a:t>
            </a:r>
            <a:r>
              <a:rPr lang="en-US" sz="3000" b="1" noProof="1">
                <a:solidFill>
                  <a:schemeClr val="bg1"/>
                </a:solidFill>
              </a:rPr>
              <a:t>Actions</a:t>
            </a:r>
          </a:p>
          <a:p>
            <a:pPr lvl="1"/>
            <a:r>
              <a:rPr lang="en-US" sz="3000" noProof="1"/>
              <a:t>Your </a:t>
            </a:r>
            <a:r>
              <a:rPr lang="en-US" sz="3000" b="1" noProof="1">
                <a:solidFill>
                  <a:schemeClr val="bg1"/>
                </a:solidFill>
              </a:rPr>
              <a:t>Razor Page</a:t>
            </a:r>
            <a:r>
              <a:rPr lang="en-US" sz="3000" noProof="1">
                <a:solidFill>
                  <a:schemeClr val="bg1"/>
                </a:solidFill>
              </a:rPr>
              <a:t> </a:t>
            </a:r>
            <a:r>
              <a:rPr lang="en-US" sz="3000" noProof="1"/>
              <a:t>page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34EA36-F864-4509-8503-78CCE0D1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02185-3C4A-400B-8D43-998135F552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16D2113-2AA6-4183-8857-07FAE2B137B4}"/>
              </a:ext>
            </a:extLst>
          </p:cNvPr>
          <p:cNvSpPr txBox="1">
            <a:spLocks/>
          </p:cNvSpPr>
          <p:nvPr/>
        </p:nvSpPr>
        <p:spPr>
          <a:xfrm>
            <a:off x="422827" y="3224430"/>
            <a:ext cx="10911161" cy="31727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IActionResult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RedirectToTempData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6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this.</a:t>
            </a:r>
            <a:r>
              <a:rPr lang="en-US" sz="16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TempData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Previous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"] = 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/Home/RedirectToTempData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this.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RedirectToAction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AccessTempData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IActionResult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AccessTempData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this.HttpContext.Response.Headers.Add("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Previous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", this.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TempData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Previous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"].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ToString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());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Add a HttpHeader ("Previous") with the previous Action URL.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this.View();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 </a:t>
            </a:r>
          </a:p>
        </p:txBody>
      </p:sp>
      <p:pic>
        <p:nvPicPr>
          <p:cNvPr id="9" name="Graphic 8" descr="Game controller">
            <a:extLst>
              <a:ext uri="{FF2B5EF4-FFF2-40B4-BE49-F238E27FC236}">
                <a16:creationId xmlns:a16="http://schemas.microsoft.com/office/drawing/2014/main" id="{09FE8A34-5BF1-4D3B-98BD-72C123DE1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5081" y="1514481"/>
            <a:ext cx="1734620" cy="173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15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842694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38A307-A0F9-481C-84DB-62428D340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TempData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8EAB7-D9CB-463C-AED2-BFC526B4AC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B431E-169D-45B3-8615-5A1D935A0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694" y="1461409"/>
            <a:ext cx="4516612" cy="493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14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695E4F-F715-42D3-9CAB-E1799C4538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Cache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C32792-B460-4171-AAEA-81DF1E9EF7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 efficient way to store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D4307-1BC9-4708-B405-7C112513A7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BB247332-AD27-4D5D-888F-CA755893E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623" y="1494694"/>
            <a:ext cx="2338754" cy="233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08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236CD8-9675-4337-95A7-9009B3B21A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Cache</a:t>
            </a:r>
            <a:r>
              <a:rPr lang="en-US" sz="3200" dirty="0"/>
              <a:t> makes a copy of a piece of data and stores it</a:t>
            </a:r>
          </a:p>
          <a:p>
            <a:pPr lvl="1"/>
            <a:r>
              <a:rPr lang="en-US" sz="3000" dirty="0"/>
              <a:t>Can be extracted much faster than from its original source</a:t>
            </a:r>
          </a:p>
          <a:p>
            <a:pPr lvl="1"/>
            <a:r>
              <a:rPr lang="en-US" sz="3000" dirty="0"/>
              <a:t>Significantly improves application performance</a:t>
            </a:r>
          </a:p>
          <a:p>
            <a:pPr lvl="1"/>
            <a:r>
              <a:rPr lang="en-US" sz="3000" dirty="0"/>
              <a:t>Works best with data that does </a:t>
            </a:r>
            <a:r>
              <a:rPr lang="en-US" sz="3000" b="1" dirty="0">
                <a:solidFill>
                  <a:schemeClr val="bg1"/>
                </a:solidFill>
              </a:rPr>
              <a:t>not change frequently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supports several different caches</a:t>
            </a:r>
          </a:p>
          <a:p>
            <a:pPr lvl="1"/>
            <a:r>
              <a:rPr lang="en-US" sz="3000" dirty="0"/>
              <a:t>The simplest cache is based on the </a:t>
            </a:r>
            <a:r>
              <a:rPr lang="en-US" sz="3000" b="1" noProof="1">
                <a:solidFill>
                  <a:schemeClr val="bg1"/>
                </a:solidFill>
              </a:rPr>
              <a:t>IMemoryCache</a:t>
            </a:r>
          </a:p>
          <a:p>
            <a:pPr lvl="1"/>
            <a:r>
              <a:rPr lang="en-US" sz="3000" dirty="0"/>
              <a:t>An </a:t>
            </a:r>
            <a:r>
              <a:rPr lang="en-US" sz="3000" b="1" dirty="0">
                <a:solidFill>
                  <a:schemeClr val="bg1"/>
                </a:solidFill>
              </a:rPr>
              <a:t>in-memory </a:t>
            </a:r>
            <a:r>
              <a:rPr lang="en-US" sz="3000" dirty="0"/>
              <a:t>cache stored on the app Server’s memory</a:t>
            </a:r>
          </a:p>
          <a:p>
            <a:pPr lvl="1"/>
            <a:r>
              <a:rPr lang="en-US" sz="3000" dirty="0"/>
              <a:t>Can store any type – </a:t>
            </a:r>
            <a:r>
              <a:rPr lang="en-US" sz="3000" b="1" noProof="1">
                <a:solidFill>
                  <a:schemeClr val="bg1"/>
                </a:solidFill>
              </a:rPr>
              <a:t>primitive</a:t>
            </a:r>
            <a:r>
              <a:rPr lang="en-US" sz="3000" dirty="0"/>
              <a:t> or </a:t>
            </a:r>
            <a:r>
              <a:rPr lang="en-US" sz="3000" b="1" noProof="1">
                <a:solidFill>
                  <a:schemeClr val="bg1"/>
                </a:solidFill>
              </a:rPr>
              <a:t>complex</a:t>
            </a:r>
            <a:r>
              <a:rPr lang="en-US" sz="3000" dirty="0"/>
              <a:t> (object)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DD7DCD-FF1D-400A-BAC7-EF8229B72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D4307-1BC9-4708-B405-7C112513A7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454C36EC-7715-4A21-807F-A70E17078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9923" y="2927839"/>
            <a:ext cx="2118575" cy="211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24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00D6C-57D0-4375-B370-33F2EDA874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4832" cy="5201066"/>
          </a:xfrm>
        </p:spPr>
        <p:txBody>
          <a:bodyPr>
            <a:normAutofit/>
          </a:bodyPr>
          <a:lstStyle/>
          <a:p>
            <a:r>
              <a:rPr lang="en-US" sz="3000" dirty="0"/>
              <a:t>In-memory Cache is configured as a simple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794B54-8348-4CAA-8581-75F117EA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E407A-80C2-4272-BCEE-954826E3F1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058D0B0-C847-4373-A7BA-CC68AF12C41B}"/>
              </a:ext>
            </a:extLst>
          </p:cNvPr>
          <p:cNvSpPr txBox="1">
            <a:spLocks/>
          </p:cNvSpPr>
          <p:nvPr/>
        </p:nvSpPr>
        <p:spPr>
          <a:xfrm>
            <a:off x="308528" y="1808711"/>
            <a:ext cx="9239918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void ConfigureServices(IServiceCollection services)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services.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AddMemoryCache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();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Add the IMemoryCache as a dependency to the DI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   </a:t>
            </a:r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services.AddMvc();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6768F7-35B1-4D33-ACCD-ADB0B351D513}"/>
              </a:ext>
            </a:extLst>
          </p:cNvPr>
          <p:cNvSpPr txBox="1">
            <a:spLocks/>
          </p:cNvSpPr>
          <p:nvPr/>
        </p:nvSpPr>
        <p:spPr>
          <a:xfrm>
            <a:off x="308528" y="3716869"/>
            <a:ext cx="9239918" cy="26803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HomeController : Controller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private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IMemoryCache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cache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HomeController(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IMemoryCache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memoryCache)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cache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memoryCache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;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Inject the IMemoryCache through DI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3220EF-DEEC-472C-9EA6-D9C6E4C3736C}"/>
              </a:ext>
            </a:extLst>
          </p:cNvPr>
          <p:cNvGrpSpPr/>
          <p:nvPr/>
        </p:nvGrpSpPr>
        <p:grpSpPr>
          <a:xfrm>
            <a:off x="10043410" y="1272960"/>
            <a:ext cx="1801632" cy="5374824"/>
            <a:chOff x="10043410" y="1272960"/>
            <a:chExt cx="1801632" cy="5374824"/>
          </a:xfrm>
        </p:grpSpPr>
        <p:pic>
          <p:nvPicPr>
            <p:cNvPr id="9" name="Graphic 8" descr="Server">
              <a:extLst>
                <a:ext uri="{FF2B5EF4-FFF2-40B4-BE49-F238E27FC236}">
                  <a16:creationId xmlns:a16="http://schemas.microsoft.com/office/drawing/2014/main" id="{D77ED31C-F14D-4B29-9897-C865C8586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43410" y="1272960"/>
              <a:ext cx="1801632" cy="1801632"/>
            </a:xfrm>
            <a:prstGeom prst="rect">
              <a:avLst/>
            </a:prstGeom>
          </p:spPr>
        </p:pic>
        <p:pic>
          <p:nvPicPr>
            <p:cNvPr id="13" name="Graphic 12" descr="Database">
              <a:extLst>
                <a:ext uri="{FF2B5EF4-FFF2-40B4-BE49-F238E27FC236}">
                  <a16:creationId xmlns:a16="http://schemas.microsoft.com/office/drawing/2014/main" id="{9DAAE3E6-2DB8-4340-B50D-83130B90C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75085" y="4909502"/>
              <a:ext cx="1738282" cy="1738282"/>
            </a:xfrm>
            <a:prstGeom prst="rect">
              <a:avLst/>
            </a:prstGeom>
          </p:spPr>
        </p:pic>
        <p:pic>
          <p:nvPicPr>
            <p:cNvPr id="17" name="Graphic 16" descr="Plug">
              <a:extLst>
                <a:ext uri="{FF2B5EF4-FFF2-40B4-BE49-F238E27FC236}">
                  <a16:creationId xmlns:a16="http://schemas.microsoft.com/office/drawing/2014/main" id="{C827F53A-F037-4BAF-B8EE-3D8BE7796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V="1">
              <a:off x="10404533" y="2637483"/>
              <a:ext cx="1079386" cy="1079386"/>
            </a:xfrm>
            <a:prstGeom prst="rect">
              <a:avLst/>
            </a:prstGeom>
          </p:spPr>
        </p:pic>
        <p:pic>
          <p:nvPicPr>
            <p:cNvPr id="18" name="Graphic 17" descr="Plug">
              <a:extLst>
                <a:ext uri="{FF2B5EF4-FFF2-40B4-BE49-F238E27FC236}">
                  <a16:creationId xmlns:a16="http://schemas.microsoft.com/office/drawing/2014/main" id="{CF8E4A49-9A9E-474C-88BC-209F73A69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04533" y="4267225"/>
              <a:ext cx="1079386" cy="107938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547197-137E-4108-B573-5E0380C5EE59}"/>
                </a:ext>
              </a:extLst>
            </p:cNvPr>
            <p:cNvSpPr/>
            <p:nvPr/>
          </p:nvSpPr>
          <p:spPr bwMode="auto">
            <a:xfrm>
              <a:off x="11104774" y="3393424"/>
              <a:ext cx="124058" cy="1135903"/>
            </a:xfrm>
            <a:prstGeom prst="rect">
              <a:avLst/>
            </a:prstGeom>
            <a:gradFill>
              <a:gsLst>
                <a:gs pos="100000">
                  <a:schemeClr val="dk1">
                    <a:tint val="80000"/>
                    <a:satMod val="300000"/>
                    <a:lumMod val="0"/>
                  </a:schemeClr>
                </a:gs>
                <a:gs pos="100000">
                  <a:schemeClr val="dk1">
                    <a:shade val="30000"/>
                    <a:satMod val="200000"/>
                  </a:schemeClr>
                </a:gs>
              </a:gsLst>
            </a:gradFill>
            <a:ln w="19050">
              <a:solidFill>
                <a:schemeClr val="accent6">
                  <a:lumMod val="10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3">
              <a:schemeClr val="dk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0A7E3D5-6776-4A83-9E3C-A9C217CE6725}"/>
                </a:ext>
              </a:extLst>
            </p:cNvPr>
            <p:cNvSpPr/>
            <p:nvPr/>
          </p:nvSpPr>
          <p:spPr bwMode="auto">
            <a:xfrm>
              <a:off x="10656169" y="3361638"/>
              <a:ext cx="119157" cy="1246938"/>
            </a:xfrm>
            <a:prstGeom prst="rect">
              <a:avLst/>
            </a:prstGeom>
            <a:gradFill>
              <a:gsLst>
                <a:gs pos="100000">
                  <a:schemeClr val="dk1">
                    <a:tint val="80000"/>
                    <a:satMod val="300000"/>
                    <a:lumMod val="0"/>
                  </a:schemeClr>
                </a:gs>
                <a:gs pos="100000">
                  <a:schemeClr val="dk1">
                    <a:shade val="30000"/>
                    <a:satMod val="200000"/>
                  </a:schemeClr>
                </a:gs>
              </a:gsLst>
            </a:gradFill>
            <a:ln w="19050">
              <a:solidFill>
                <a:schemeClr val="accent6">
                  <a:lumMod val="10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3">
              <a:schemeClr val="dk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62BF821-37EF-4FE6-9457-BE7DD51C38EF}"/>
                </a:ext>
              </a:extLst>
            </p:cNvPr>
            <p:cNvSpPr/>
            <p:nvPr/>
          </p:nvSpPr>
          <p:spPr bwMode="auto">
            <a:xfrm>
              <a:off x="10852248" y="3547872"/>
              <a:ext cx="174714" cy="891243"/>
            </a:xfrm>
            <a:prstGeom prst="rect">
              <a:avLst/>
            </a:prstGeom>
            <a:gradFill>
              <a:gsLst>
                <a:gs pos="100000">
                  <a:schemeClr val="dk1">
                    <a:tint val="80000"/>
                    <a:satMod val="300000"/>
                    <a:lumMod val="0"/>
                  </a:schemeClr>
                </a:gs>
                <a:gs pos="100000">
                  <a:schemeClr val="dk1">
                    <a:shade val="30000"/>
                    <a:satMod val="200000"/>
                  </a:schemeClr>
                </a:gs>
              </a:gsLst>
            </a:gradFill>
            <a:ln w="19050">
              <a:solidFill>
                <a:schemeClr val="accent6">
                  <a:lumMod val="10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3">
              <a:schemeClr val="dk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7842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00D6C-57D0-4375-B370-33F2EDA874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4832" cy="5201066"/>
          </a:xfrm>
        </p:spPr>
        <p:txBody>
          <a:bodyPr>
            <a:normAutofit/>
          </a:bodyPr>
          <a:lstStyle/>
          <a:p>
            <a:r>
              <a:rPr lang="en-US" sz="3000" noProof="1"/>
              <a:t>Here is an example of a cache </a:t>
            </a:r>
            <a:r>
              <a:rPr lang="en-US" sz="3000" b="1" noProof="1">
                <a:solidFill>
                  <a:schemeClr val="bg1"/>
                </a:solidFill>
              </a:rPr>
              <a:t>DateTime</a:t>
            </a:r>
            <a:r>
              <a:rPr lang="en-US" sz="3000" noProof="1"/>
              <a:t> value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794B54-8348-4CAA-8581-75F117EA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E407A-80C2-4272-BCEE-954826E3F1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6768F7-35B1-4D33-ACCD-ADB0B351D513}"/>
              </a:ext>
            </a:extLst>
          </p:cNvPr>
          <p:cNvSpPr txBox="1">
            <a:spLocks/>
          </p:cNvSpPr>
          <p:nvPr/>
        </p:nvSpPr>
        <p:spPr>
          <a:xfrm>
            <a:off x="298372" y="1747102"/>
            <a:ext cx="11482451" cy="4650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IActionResult GetCachedData()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DateTime cacheEntry;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if (!this.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cache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TryGetValue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CacheKeys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Entry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, out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cacheEntry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))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Look for cache key.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cacheEntry = DateTime.Now;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Key not in cache, so get data.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var cacheEntryOptions = new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MemoryCacheEntryOptions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Set cache options.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SetSlidingExpiration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(TimeSpan.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FromSeconds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(3));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Keep in cache for this time.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Reset time if accessed.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Save data in cache.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this.cache.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Set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(CacheKeys.Entry, cacheEntry,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cacheEntryOptions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View("Cache", cacheEntry);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5497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00D6C-57D0-4375-B370-33F2EDA874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4832" cy="5201071"/>
          </a:xfrm>
        </p:spPr>
        <p:txBody>
          <a:bodyPr>
            <a:normAutofit/>
          </a:bodyPr>
          <a:lstStyle/>
          <a:p>
            <a:r>
              <a:rPr lang="en-US" sz="3000" noProof="1"/>
              <a:t>The cached </a:t>
            </a:r>
            <a:r>
              <a:rPr lang="en-US" sz="3000" b="1" noProof="1">
                <a:solidFill>
                  <a:schemeClr val="bg1"/>
                </a:solidFill>
              </a:rPr>
              <a:t>DateTime</a:t>
            </a:r>
            <a:r>
              <a:rPr lang="en-US" sz="3000" noProof="1"/>
              <a:t> value remains in the cache</a:t>
            </a:r>
            <a:endParaRPr lang="en-US" sz="2800" noProof="1"/>
          </a:p>
          <a:p>
            <a:pPr lvl="1"/>
            <a:r>
              <a:rPr lang="en-US" sz="2800" noProof="1"/>
              <a:t>Its value is untouched, from the moment of caching</a:t>
            </a:r>
            <a:endParaRPr lang="bg-BG" sz="2800" noProof="1"/>
          </a:p>
          <a:p>
            <a:pPr marL="609219" lvl="1" indent="0">
              <a:buNone/>
            </a:pPr>
            <a:endParaRPr lang="bg-BG" sz="2800" noProof="1"/>
          </a:p>
          <a:p>
            <a:pPr marL="609219" lvl="1" indent="0">
              <a:buNone/>
            </a:pPr>
            <a:endParaRPr lang="bg-BG" sz="2800" noProof="1"/>
          </a:p>
          <a:p>
            <a:pPr marL="609219" lvl="1" indent="0">
              <a:buNone/>
            </a:pPr>
            <a:endParaRPr lang="bg-BG" sz="2800" noProof="1"/>
          </a:p>
          <a:p>
            <a:pPr marL="609219" lvl="1" indent="0">
              <a:buNone/>
            </a:pPr>
            <a:endParaRPr lang="bg-BG" sz="2800" noProof="1"/>
          </a:p>
          <a:p>
            <a:r>
              <a:rPr lang="en-US" sz="3000" noProof="1"/>
              <a:t>There are requests within the </a:t>
            </a:r>
            <a:r>
              <a:rPr lang="en-US" sz="3000" b="1" noProof="1">
                <a:solidFill>
                  <a:schemeClr val="bg1"/>
                </a:solidFill>
              </a:rPr>
              <a:t>timeout</a:t>
            </a:r>
            <a:r>
              <a:rPr lang="en-US" sz="3000" noProof="1"/>
              <a:t> </a:t>
            </a:r>
            <a:r>
              <a:rPr lang="en-US" sz="3000" b="1" noProof="1">
                <a:solidFill>
                  <a:schemeClr val="bg1"/>
                </a:solidFill>
              </a:rPr>
              <a:t>period</a:t>
            </a:r>
          </a:p>
          <a:p>
            <a:pPr lvl="1"/>
            <a:r>
              <a:rPr lang="en-US" sz="2800" noProof="1"/>
              <a:t>No eviction is done due to </a:t>
            </a:r>
            <a:r>
              <a:rPr lang="en-US" sz="2800" b="1" noProof="1">
                <a:solidFill>
                  <a:schemeClr val="bg1"/>
                </a:solidFill>
              </a:rPr>
              <a:t>memory pressure</a:t>
            </a:r>
            <a:endParaRPr lang="bg-BG" sz="2800" b="1" noProof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794B54-8348-4CAA-8581-75F117EA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E407A-80C2-4272-BCEE-954826E3F1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6768F7-35B1-4D33-ACCD-ADB0B351D513}"/>
              </a:ext>
            </a:extLst>
          </p:cNvPr>
          <p:cNvSpPr txBox="1">
            <a:spLocks/>
          </p:cNvSpPr>
          <p:nvPr/>
        </p:nvSpPr>
        <p:spPr>
          <a:xfrm>
            <a:off x="351592" y="2377022"/>
            <a:ext cx="11482451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&lt;h3&gt;Current Time: @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DateTime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Now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TimeOfDay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ToString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()&lt;/h3&gt;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&lt;h3&gt;Cached Time: @(Model == null ? "No cached entry found" :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Model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Value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TimeOfDay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ToString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())&lt;/h3&gt;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0F4D0-8925-4CEA-AA95-5B4F43CF9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567" y="3619413"/>
            <a:ext cx="3238500" cy="76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Graphic 7" descr="Network">
            <a:extLst>
              <a:ext uri="{FF2B5EF4-FFF2-40B4-BE49-F238E27FC236}">
                <a16:creationId xmlns:a16="http://schemas.microsoft.com/office/drawing/2014/main" id="{5D19CF25-7F6F-475F-B26A-A6ADC9B17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68131" y="4000413"/>
            <a:ext cx="2098341" cy="209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40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EAC28D-E399-46F9-845E-21930C2BA9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The framework also supplies you with a convenient </a:t>
            </a:r>
            <a:r>
              <a:rPr lang="en-US" sz="3200" b="1" dirty="0">
                <a:solidFill>
                  <a:schemeClr val="bg1"/>
                </a:solidFill>
              </a:rPr>
              <a:t>Tag Helper</a:t>
            </a:r>
          </a:p>
          <a:p>
            <a:pPr lvl="1"/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Cache Tag helper </a:t>
            </a:r>
            <a:r>
              <a:rPr lang="en-US" sz="3000" dirty="0"/>
              <a:t>caches content to the internal cache provider</a:t>
            </a:r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B1546-5FBF-46FE-82EC-1A7E25743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E3328-8991-4FBE-8677-39ED00FA5D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8AF9080-5ED8-4131-A6FE-21FD16C901CF}"/>
              </a:ext>
            </a:extLst>
          </p:cNvPr>
          <p:cNvSpPr txBox="1">
            <a:spLocks/>
          </p:cNvSpPr>
          <p:nvPr/>
        </p:nvSpPr>
        <p:spPr>
          <a:xfrm>
            <a:off x="564628" y="3863416"/>
            <a:ext cx="3770026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cache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enabled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="true"&gt;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Current Time: @DateTime.Now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&lt;/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cache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&gt;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72AD0C-2269-4666-8F7A-63CB0FB5236C}"/>
              </a:ext>
            </a:extLst>
          </p:cNvPr>
          <p:cNvSpPr txBox="1">
            <a:spLocks/>
          </p:cNvSpPr>
          <p:nvPr/>
        </p:nvSpPr>
        <p:spPr>
          <a:xfrm>
            <a:off x="5440034" y="2543346"/>
            <a:ext cx="618733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&lt;cache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expires-on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="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@new DateTime(2025,1,29,17,02,0)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"&gt;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Current Time: @DateTime.Now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&lt;/cache&gt;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FFD0356-6695-46E4-A4CA-C311BCD0E4DA}"/>
              </a:ext>
            </a:extLst>
          </p:cNvPr>
          <p:cNvSpPr txBox="1">
            <a:spLocks/>
          </p:cNvSpPr>
          <p:nvPr/>
        </p:nvSpPr>
        <p:spPr>
          <a:xfrm>
            <a:off x="564628" y="2543345"/>
            <a:ext cx="3770026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cache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&gt;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Current Time: @DateTime.Now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&lt;/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cache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&gt;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C211C28-770A-4F91-A671-10E76B391D71}"/>
              </a:ext>
            </a:extLst>
          </p:cNvPr>
          <p:cNvSpPr txBox="1">
            <a:spLocks/>
          </p:cNvSpPr>
          <p:nvPr/>
        </p:nvSpPr>
        <p:spPr>
          <a:xfrm>
            <a:off x="5440034" y="3863416"/>
            <a:ext cx="618733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&lt;cache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expires-after=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@TimeSpan.FromSeconds(120)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"&gt;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Current Time: @DateTime.Now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&lt;/cache&gt;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B0CCC65-4702-464D-981F-37C3E4E9C80A}"/>
              </a:ext>
            </a:extLst>
          </p:cNvPr>
          <p:cNvSpPr txBox="1">
            <a:spLocks/>
          </p:cNvSpPr>
          <p:nvPr/>
        </p:nvSpPr>
        <p:spPr>
          <a:xfrm>
            <a:off x="2857177" y="5183488"/>
            <a:ext cx="6477646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&lt;cache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expires-sliding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="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@TimeSpan.FromSeconds(60)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"&gt;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Current Time Inside Cache Tag Helper: @DateTime.Now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&lt;/cache&gt;</a:t>
            </a:r>
          </a:p>
        </p:txBody>
      </p:sp>
    </p:spTree>
    <p:extLst>
      <p:ext uri="{BB962C8B-B14F-4D97-AF65-F5344CB8AC3E}">
        <p14:creationId xmlns:p14="http://schemas.microsoft.com/office/powerpoint/2010/main" val="3380047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C9656D-55AC-4723-84FE-242DF61910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54734"/>
            <a:ext cx="10961783" cy="768084"/>
          </a:xfrm>
        </p:spPr>
        <p:txBody>
          <a:bodyPr/>
          <a:lstStyle/>
          <a:p>
            <a:r>
              <a:rPr lang="en-US" dirty="0"/>
              <a:t>Working with Cache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3BA4C2-C81E-4839-9BF2-13233CEED6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740347"/>
            <a:ext cx="10961783" cy="499819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06A89-2071-4E17-889C-511CD306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4B4661-21A0-4375-AC88-EE1058A06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67052" y="837263"/>
            <a:ext cx="2857893" cy="35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28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695E4F-F715-42D3-9CAB-E1799C4538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C32792-B460-4171-AAEA-81DF1E9EF7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Uploading and Downloading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D4307-1BC9-4708-B405-7C112513A7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" name="Graphic 2" descr="Download">
            <a:extLst>
              <a:ext uri="{FF2B5EF4-FFF2-40B4-BE49-F238E27FC236}">
                <a16:creationId xmlns:a16="http://schemas.microsoft.com/office/drawing/2014/main" id="{93882EC3-4F67-42C6-8CF5-0C86C30B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6204" y="1279584"/>
            <a:ext cx="2599592" cy="259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28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236CD8-9675-4337-95A7-9009B3B21A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442067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ASP.NET Core MVC </a:t>
            </a:r>
            <a:r>
              <a:rPr lang="en-US" sz="3000" dirty="0"/>
              <a:t>supports </a:t>
            </a:r>
            <a:r>
              <a:rPr lang="en-US" sz="3000" b="1" dirty="0">
                <a:solidFill>
                  <a:schemeClr val="bg1"/>
                </a:solidFill>
              </a:rPr>
              <a:t>File Upload </a:t>
            </a:r>
            <a:r>
              <a:rPr lang="en-US" sz="3000" dirty="0"/>
              <a:t>using simple model binding</a:t>
            </a:r>
          </a:p>
          <a:p>
            <a:pPr lvl="1"/>
            <a:r>
              <a:rPr lang="en-US" sz="2800" dirty="0"/>
              <a:t>For larger files, </a:t>
            </a:r>
            <a:r>
              <a:rPr lang="en-US" sz="2800" b="1" dirty="0">
                <a:solidFill>
                  <a:schemeClr val="bg1"/>
                </a:solidFill>
              </a:rPr>
              <a:t>Streaming</a:t>
            </a:r>
            <a:r>
              <a:rPr lang="en-US" sz="2800" dirty="0"/>
              <a:t> is used</a:t>
            </a:r>
          </a:p>
          <a:p>
            <a:pPr lvl="1"/>
            <a:endParaRPr lang="en-US" sz="2800" dirty="0"/>
          </a:p>
          <a:p>
            <a:pPr marL="609219" lvl="1" indent="0">
              <a:buNone/>
            </a:pPr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Multiple-file</a:t>
            </a:r>
            <a:r>
              <a:rPr lang="en-US" sz="2800" dirty="0"/>
              <a:t> upload is also supported</a:t>
            </a:r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DD7DCD-FF1D-400A-BAC7-EF8229B72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D4307-1BC9-4708-B405-7C112513A7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5832CEA-227E-4F45-ACFC-5FAE7A659DAD}"/>
              </a:ext>
            </a:extLst>
          </p:cNvPr>
          <p:cNvSpPr txBox="1">
            <a:spLocks/>
          </p:cNvSpPr>
          <p:nvPr/>
        </p:nvSpPr>
        <p:spPr>
          <a:xfrm>
            <a:off x="614148" y="2495375"/>
            <a:ext cx="7290138" cy="1449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&lt;form method="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post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enctype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="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multipart/form-data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    asp-controller="Files" asp-action="Upload"&gt;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&lt;input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type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="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file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name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="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file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"&gt;</a:t>
            </a:r>
            <a:b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&lt;button type="submit" value="Upload" /&gt;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&lt;/form&gt;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E3902-CD19-4CA3-8B18-97FA7E513E7E}"/>
              </a:ext>
            </a:extLst>
          </p:cNvPr>
          <p:cNvSpPr txBox="1">
            <a:spLocks/>
          </p:cNvSpPr>
          <p:nvPr/>
        </p:nvSpPr>
        <p:spPr>
          <a:xfrm>
            <a:off x="614148" y="4918155"/>
            <a:ext cx="7290138" cy="1449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&lt;form method="post" enctype="multipart/form-data" </a:t>
            </a:r>
            <a:b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    asp-controller="Files" asp-action="Upload"&gt;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&lt;input type="file" name="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files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multiple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&gt;</a:t>
            </a:r>
            <a:b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&lt;button type="submit" value="Upload" /&gt;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&lt;/form&gt; 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Model 6" descr="File folder with contents">
                <a:extLst>
                  <a:ext uri="{FF2B5EF4-FFF2-40B4-BE49-F238E27FC236}">
                    <a16:creationId xmlns:a16="http://schemas.microsoft.com/office/drawing/2014/main" id="{4746278B-8858-4EF6-97FE-1563A94F88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7783257"/>
                  </p:ext>
                </p:extLst>
              </p:nvPr>
            </p:nvGraphicFramePr>
            <p:xfrm>
              <a:off x="8702754" y="2072477"/>
              <a:ext cx="3558766" cy="416775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58766" cy="4167751"/>
                    </a:xfrm>
                    <a:prstGeom prst="rect">
                      <a:avLst/>
                    </a:prstGeom>
                  </am3d:spPr>
                  <am3d:camera>
                    <am3d:pos x="0" y="0" z="615470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46901" d="1000000"/>
                    <am3d:preTrans dx="0" dy="-13710234" dz="362805"/>
                    <am3d:scale>
                      <am3d:sx n="1000000" d="1000000"/>
                      <am3d:sy n="1000000" d="1000000"/>
                      <am3d:sz n="1000000" d="1000000"/>
                    </am3d:scale>
                    <am3d:rot ax="2792547" ay="2921057" az="2304096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47006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Model 6" descr="File folder with contents">
                <a:extLst>
                  <a:ext uri="{FF2B5EF4-FFF2-40B4-BE49-F238E27FC236}">
                    <a16:creationId xmlns:a16="http://schemas.microsoft.com/office/drawing/2014/main" id="{4746278B-8858-4EF6-97FE-1563A94F88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02754" y="2072477"/>
                <a:ext cx="3558766" cy="41677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1822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B35A0C-A6AE-4467-803C-B7CA70B213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292654"/>
            <a:ext cx="10961783" cy="768084"/>
          </a:xfrm>
        </p:spPr>
        <p:txBody>
          <a:bodyPr/>
          <a:lstStyle/>
          <a:p>
            <a:r>
              <a:rPr lang="en-US" dirty="0"/>
              <a:t>Model Binding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23AAC-F71F-422F-B0FD-57261FE129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Graphic 7" descr="Playbook">
            <a:extLst>
              <a:ext uri="{FF2B5EF4-FFF2-40B4-BE49-F238E27FC236}">
                <a16:creationId xmlns:a16="http://schemas.microsoft.com/office/drawing/2014/main" id="{A6EFBA60-155E-47D8-8F0D-3E557060A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9295" y="1399592"/>
            <a:ext cx="2500099" cy="250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04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3B2895-F2C5-48D1-814C-DD3ADDC4C7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When uploading files using model binding, your action should accept: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IFormFile</a:t>
            </a:r>
            <a:r>
              <a:rPr lang="en-US" sz="2800" noProof="1"/>
              <a:t> (for single file) or </a:t>
            </a:r>
            <a:r>
              <a:rPr lang="en-US" sz="2800" b="1" noProof="1">
                <a:solidFill>
                  <a:schemeClr val="bg1"/>
                </a:solidFill>
              </a:rPr>
              <a:t>IEnumerable</a:t>
            </a:r>
            <a:r>
              <a:rPr lang="en-US" sz="2800" noProof="1"/>
              <a:t>&lt;</a:t>
            </a:r>
            <a:r>
              <a:rPr lang="en-US" sz="2800" b="1" noProof="1">
                <a:solidFill>
                  <a:schemeClr val="bg1"/>
                </a:solidFill>
              </a:rPr>
              <a:t>IFormFile</a:t>
            </a:r>
            <a:r>
              <a:rPr lang="en-US" sz="2800" noProof="1"/>
              <a:t>&gt;</a:t>
            </a:r>
            <a:r>
              <a:rPr lang="en-US" sz="2800" b="1" noProof="1">
                <a:solidFill>
                  <a:schemeClr val="bg1"/>
                </a:solidFill>
              </a:rPr>
              <a:t> </a:t>
            </a:r>
            <a:r>
              <a:rPr lang="en-US" sz="2800" noProof="1"/>
              <a:t>(or </a:t>
            </a:r>
            <a:r>
              <a:rPr lang="en-US" sz="2800" b="1" noProof="1">
                <a:solidFill>
                  <a:schemeClr val="bg1"/>
                </a:solidFill>
              </a:rPr>
              <a:t>List</a:t>
            </a:r>
            <a:r>
              <a:rPr lang="en-US" sz="2800" noProof="1"/>
              <a:t>&lt;</a:t>
            </a:r>
            <a:r>
              <a:rPr lang="en-US" sz="2800" b="1" noProof="1">
                <a:solidFill>
                  <a:schemeClr val="bg1"/>
                </a:solidFill>
              </a:rPr>
              <a:t>IFormFile</a:t>
            </a:r>
            <a:r>
              <a:rPr lang="en-US" sz="2800" noProof="1"/>
              <a:t>&gt;)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3DF241-BA65-48B4-A123-3A6E2D6DB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Uploading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789C1-6D86-4A1B-941F-E61E15E733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FA09437-2DF1-4F69-A008-EE080F702827}"/>
              </a:ext>
            </a:extLst>
          </p:cNvPr>
          <p:cNvSpPr txBox="1">
            <a:spLocks/>
          </p:cNvSpPr>
          <p:nvPr/>
        </p:nvSpPr>
        <p:spPr>
          <a:xfrm>
            <a:off x="256472" y="2485009"/>
            <a:ext cx="9198068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HttpPost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Upload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")]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async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Task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&lt;IActionResult&gt;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Upload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List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IFormFile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&gt; files)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filePath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Path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GetTempFileName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();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Full path to file in temp location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foreach (var formFile in files.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Where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(f =&gt; f.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Length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&gt;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0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))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using (var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stream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new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FileStream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filePath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FileMode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Create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))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await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formFile.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CopyToAsync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stream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Copy files to FileSystem using Streams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Ok(new { count = files.Count, files.Sum(f =&gt; f.Length), filePath});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0A9FDC-EE13-4B01-B640-4BCBE281E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151" y="2703480"/>
            <a:ext cx="1691787" cy="1662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0A7187-CE19-4DFB-967E-23066DF0D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455" y="4646177"/>
            <a:ext cx="2167177" cy="190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43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8827C9-C2F3-454E-9AD7-85A82D8A74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abstracts file system access through </a:t>
            </a:r>
            <a:r>
              <a:rPr lang="en-US" sz="3200" b="1" dirty="0">
                <a:solidFill>
                  <a:schemeClr val="bg1"/>
                </a:solidFill>
              </a:rPr>
              <a:t>File Providers</a:t>
            </a:r>
          </a:p>
          <a:p>
            <a:pPr lvl="1"/>
            <a:r>
              <a:rPr lang="en-US" sz="3000" dirty="0"/>
              <a:t>File Providers are used throughout the ASP.NET Core framework</a:t>
            </a:r>
          </a:p>
          <a:p>
            <a:r>
              <a:rPr lang="en-US" sz="3200" dirty="0"/>
              <a:t>Examples of where </a:t>
            </a:r>
            <a:r>
              <a:rPr lang="en-US" sz="3200" b="1" dirty="0">
                <a:solidFill>
                  <a:schemeClr val="bg1"/>
                </a:solidFill>
              </a:rPr>
              <a:t>ASP.NET Core</a:t>
            </a:r>
            <a:r>
              <a:rPr lang="en-US" sz="3200" dirty="0"/>
              <a:t> uses </a:t>
            </a:r>
            <a:r>
              <a:rPr lang="en-US" sz="3200" b="1" dirty="0">
                <a:solidFill>
                  <a:schemeClr val="bg1"/>
                </a:solidFill>
              </a:rPr>
              <a:t>File Providers </a:t>
            </a:r>
            <a:r>
              <a:rPr lang="en-US" sz="3200" dirty="0"/>
              <a:t>internally</a:t>
            </a:r>
          </a:p>
          <a:p>
            <a:pPr lvl="1"/>
            <a:r>
              <a:rPr lang="en-US" sz="3000" b="1" noProof="1">
                <a:solidFill>
                  <a:schemeClr val="bg1"/>
                </a:solidFill>
              </a:rPr>
              <a:t>IHostingEnvironment</a:t>
            </a:r>
            <a:r>
              <a:rPr lang="en-US" sz="3000" noProof="1"/>
              <a:t> exposes the app’s </a:t>
            </a:r>
            <a:r>
              <a:rPr lang="en-US" sz="3000" b="1" noProof="1">
                <a:solidFill>
                  <a:schemeClr val="bg1"/>
                </a:solidFill>
              </a:rPr>
              <a:t>content root </a:t>
            </a:r>
            <a:r>
              <a:rPr lang="en-US" sz="3000" noProof="1"/>
              <a:t>and </a:t>
            </a:r>
            <a:r>
              <a:rPr lang="en-US" sz="3000" b="1" noProof="1">
                <a:solidFill>
                  <a:schemeClr val="bg1"/>
                </a:solidFill>
              </a:rPr>
              <a:t>web root</a:t>
            </a:r>
          </a:p>
          <a:p>
            <a:pPr lvl="1"/>
            <a:r>
              <a:rPr lang="en-US" sz="3000" b="1" noProof="1">
                <a:solidFill>
                  <a:schemeClr val="bg1"/>
                </a:solidFill>
              </a:rPr>
              <a:t>Static File Middleware</a:t>
            </a:r>
            <a:r>
              <a:rPr lang="en-US" sz="3000" noProof="1"/>
              <a:t> uses </a:t>
            </a:r>
            <a:r>
              <a:rPr lang="en-US" sz="3000" b="1" noProof="1">
                <a:solidFill>
                  <a:schemeClr val="bg1"/>
                </a:solidFill>
              </a:rPr>
              <a:t>File Providers </a:t>
            </a:r>
            <a:r>
              <a:rPr lang="en-US" sz="3000" noProof="1"/>
              <a:t>to locate static files</a:t>
            </a:r>
          </a:p>
          <a:p>
            <a:pPr lvl="1"/>
            <a:r>
              <a:rPr lang="en-US" sz="3000" b="1" noProof="1">
                <a:solidFill>
                  <a:schemeClr val="bg1"/>
                </a:solidFill>
              </a:rPr>
              <a:t>Razor</a:t>
            </a:r>
            <a:r>
              <a:rPr lang="en-US" sz="3000" noProof="1"/>
              <a:t> uses </a:t>
            </a:r>
            <a:r>
              <a:rPr lang="en-US" sz="3000" b="1" noProof="1">
                <a:solidFill>
                  <a:schemeClr val="bg1"/>
                </a:solidFill>
              </a:rPr>
              <a:t>File Providers </a:t>
            </a:r>
            <a:r>
              <a:rPr lang="en-US" sz="3000" noProof="1"/>
              <a:t>to locate pages and </a:t>
            </a:r>
            <a:r>
              <a:rPr lang="en-US" sz="3000" dirty="0"/>
              <a:t>views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12406E-672A-4004-B27B-562565237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B42A3-11C2-4957-B5A4-7C0B87E107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DA9D7E-9FCE-4D81-BDAF-A55CBBAF4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17" y="5097410"/>
            <a:ext cx="1598882" cy="16086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84B92F-9849-4675-A45B-8D11AC5B8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117" y="4917031"/>
            <a:ext cx="1682621" cy="16928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EC630A-4D70-491E-8D82-F64B3A380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75" y="4494474"/>
            <a:ext cx="2706063" cy="208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AE5F2A-7ECC-4CC7-8DB5-70B6C7EB4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56" y="5092443"/>
            <a:ext cx="1612163" cy="161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2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5230E7-0CC5-406C-A9FA-99BB134323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000" noProof="1"/>
              <a:t>To access physical files, you have to use </a:t>
            </a:r>
            <a:r>
              <a:rPr lang="en-US" sz="3000" b="1" noProof="1">
                <a:solidFill>
                  <a:schemeClr val="bg1"/>
                </a:solidFill>
              </a:rPr>
              <a:t>PhysicalFileProvider</a:t>
            </a:r>
          </a:p>
          <a:p>
            <a:pPr lvl="1"/>
            <a:r>
              <a:rPr lang="en-US" sz="2800" noProof="1"/>
              <a:t>You’ll have to initialize it with your server physical files folder path</a:t>
            </a:r>
          </a:p>
          <a:p>
            <a:pPr lvl="1"/>
            <a:r>
              <a:rPr lang="en-US" sz="2800" noProof="1"/>
              <a:t>Then you can extract information about the </a:t>
            </a:r>
            <a:r>
              <a:rPr lang="en-US" sz="2800" b="1" noProof="1">
                <a:solidFill>
                  <a:schemeClr val="bg1"/>
                </a:solidFill>
              </a:rPr>
              <a:t>File</a:t>
            </a:r>
            <a:endParaRPr lang="en-US" sz="2800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CBFDC3-037A-4E83-9560-B782FAD98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1EBC9-846E-4B6D-A424-75DEE27BEE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2735D4D-EEB0-4C85-BAFF-197341601F57}"/>
              </a:ext>
            </a:extLst>
          </p:cNvPr>
          <p:cNvSpPr txBox="1">
            <a:spLocks/>
          </p:cNvSpPr>
          <p:nvPr/>
        </p:nvSpPr>
        <p:spPr>
          <a:xfrm>
            <a:off x="997959" y="3132632"/>
            <a:ext cx="10470144" cy="34189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IActionResult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Download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(string fileName)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Construct the path to the physical files folder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string filePath = this.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env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ContentRootPath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+ this.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config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FileSystem:FilesFolderPath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"];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IFileProvider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provider = new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PhysicalFileProvider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(filePath);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Initialize the Provider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IFileInfo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fileInfo = provider.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GetFileInfo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(fileName);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Extract the FileInfo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readStream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fileInfo.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CreateReadStream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();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Extact the Stream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mimeType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application/octet-stream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";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Set a mimeType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File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(readStream, mimeType, fileName);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Return FileResult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NOTE: There is no check if the File exists. This action may result in an error</a:t>
            </a:r>
          </a:p>
        </p:txBody>
      </p:sp>
    </p:spTree>
    <p:extLst>
      <p:ext uri="{BB962C8B-B14F-4D97-AF65-F5344CB8AC3E}">
        <p14:creationId xmlns:p14="http://schemas.microsoft.com/office/powerpoint/2010/main" val="3621423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10E01A-420C-427B-BBF5-1ACB7FC31C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Repository Pattern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489740-DC23-4CC1-98F5-599AEC8BED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Abstracting the data access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AC3FE-4B35-40DE-A431-B244077B93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" name="Graphic 2" descr="Books">
            <a:extLst>
              <a:ext uri="{FF2B5EF4-FFF2-40B4-BE49-F238E27FC236}">
                <a16:creationId xmlns:a16="http://schemas.microsoft.com/office/drawing/2014/main" id="{D2B5D194-8980-4335-8093-189475E4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5400" y="1682484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72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5AEE6B-0F27-4E64-8111-3E60D569C3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Repositories</a:t>
            </a:r>
            <a:r>
              <a:rPr lang="en-US" sz="3200" dirty="0"/>
              <a:t> are components that encapsulate data access logic</a:t>
            </a:r>
          </a:p>
          <a:p>
            <a:pPr lvl="1"/>
            <a:r>
              <a:rPr lang="en-US" sz="3000" dirty="0"/>
              <a:t>They </a:t>
            </a:r>
            <a:r>
              <a:rPr lang="en-US" sz="3000" b="1" dirty="0">
                <a:solidFill>
                  <a:schemeClr val="bg1"/>
                </a:solidFill>
              </a:rPr>
              <a:t>centralize</a:t>
            </a:r>
            <a:r>
              <a:rPr lang="en-US" sz="3000" dirty="0"/>
              <a:t> common data access functionality</a:t>
            </a:r>
          </a:p>
          <a:p>
            <a:pPr lvl="1"/>
            <a:r>
              <a:rPr lang="en-US" sz="3000" dirty="0"/>
              <a:t>They provide better </a:t>
            </a:r>
            <a:r>
              <a:rPr lang="en-US" sz="3000" b="1" dirty="0">
                <a:solidFill>
                  <a:schemeClr val="bg1"/>
                </a:solidFill>
              </a:rPr>
              <a:t>maintainability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testability</a:t>
            </a:r>
          </a:p>
          <a:p>
            <a:pPr lvl="1"/>
            <a:r>
              <a:rPr lang="en-US" sz="3000" dirty="0"/>
              <a:t>They decouple the data access infrastructure from the </a:t>
            </a:r>
            <a:r>
              <a:rPr lang="en-US" sz="3000" b="1" dirty="0">
                <a:solidFill>
                  <a:schemeClr val="bg1"/>
                </a:solidFill>
              </a:rPr>
              <a:t>Domain layer</a:t>
            </a:r>
          </a:p>
          <a:p>
            <a:r>
              <a:rPr lang="en-US" sz="3200" dirty="0"/>
              <a:t>For each </a:t>
            </a:r>
            <a:r>
              <a:rPr lang="en-US" sz="3200" b="1" dirty="0">
                <a:solidFill>
                  <a:schemeClr val="bg1"/>
                </a:solidFill>
              </a:rPr>
              <a:t>aggregate</a:t>
            </a:r>
            <a:r>
              <a:rPr lang="en-US" sz="3200" dirty="0"/>
              <a:t>, you should define one </a:t>
            </a:r>
            <a:r>
              <a:rPr lang="en-US" sz="3200" b="1" dirty="0">
                <a:solidFill>
                  <a:schemeClr val="bg1"/>
                </a:solidFill>
              </a:rPr>
              <a:t>Repository</a:t>
            </a:r>
            <a:r>
              <a:rPr lang="en-US" sz="3200" dirty="0"/>
              <a:t> </a:t>
            </a:r>
          </a:p>
          <a:p>
            <a:pPr lvl="1"/>
            <a:r>
              <a:rPr lang="en-US" sz="3000" dirty="0"/>
              <a:t>Repositories, basically, allow you to populate data </a:t>
            </a:r>
            <a:r>
              <a:rPr lang="en-US" sz="3000" b="1" dirty="0">
                <a:solidFill>
                  <a:schemeClr val="bg1"/>
                </a:solidFill>
              </a:rPr>
              <a:t>in-memory</a:t>
            </a:r>
          </a:p>
          <a:p>
            <a:pPr lvl="1"/>
            <a:r>
              <a:rPr lang="en-US" sz="3000" dirty="0"/>
              <a:t>Data is mapped from database to </a:t>
            </a:r>
            <a:r>
              <a:rPr lang="en-US" sz="3000" b="1" dirty="0">
                <a:solidFill>
                  <a:schemeClr val="bg1"/>
                </a:solidFill>
              </a:rPr>
              <a:t>Domain Entities</a:t>
            </a:r>
          </a:p>
          <a:p>
            <a:pPr lvl="1"/>
            <a:r>
              <a:rPr lang="en-US" sz="3000" dirty="0"/>
              <a:t>Once in-memory, entities can be changed and </a:t>
            </a:r>
            <a:r>
              <a:rPr lang="en-US" sz="3000" b="1" dirty="0">
                <a:solidFill>
                  <a:schemeClr val="bg1"/>
                </a:solidFill>
              </a:rPr>
              <a:t>persisted back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505371-EDD6-4139-B7E6-5FBFB7CD9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08FE2-8E2C-4026-8320-06F8D1E74F2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089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9244C9E-B807-4981-89D5-A4132E097E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1221753"/>
          </a:xfrm>
        </p:spPr>
        <p:txBody>
          <a:bodyPr>
            <a:normAutofit/>
          </a:bodyPr>
          <a:lstStyle/>
          <a:p>
            <a:r>
              <a:rPr lang="en-US" sz="3000" dirty="0"/>
              <a:t>Normally you implement specific </a:t>
            </a:r>
            <a:r>
              <a:rPr lang="en-US" sz="3000" b="1" dirty="0">
                <a:solidFill>
                  <a:schemeClr val="bg1"/>
                </a:solidFill>
              </a:rPr>
              <a:t>Interface-Class</a:t>
            </a:r>
            <a:r>
              <a:rPr lang="en-US" sz="3000" dirty="0"/>
              <a:t> pairs.</a:t>
            </a:r>
            <a:endParaRPr lang="en-US" sz="2800" dirty="0"/>
          </a:p>
          <a:p>
            <a:pPr lvl="1"/>
            <a:r>
              <a:rPr lang="en-US" sz="2800" dirty="0"/>
              <a:t>There are other ways, though. Like </a:t>
            </a:r>
            <a:r>
              <a:rPr lang="en-US" sz="2800" b="1" dirty="0">
                <a:solidFill>
                  <a:schemeClr val="bg1"/>
                </a:solidFill>
              </a:rPr>
              <a:t>Generic Repositories</a:t>
            </a:r>
            <a:r>
              <a:rPr lang="en-US" sz="2800" dirty="0"/>
              <a:t>, for example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914E19-E398-47CC-87CA-2620A09A0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 Pattern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A76F5E1-B3E0-4259-9B72-890A2C834CAF}"/>
              </a:ext>
            </a:extLst>
          </p:cNvPr>
          <p:cNvSpPr txBox="1">
            <a:spLocks/>
          </p:cNvSpPr>
          <p:nvPr/>
        </p:nvSpPr>
        <p:spPr>
          <a:xfrm>
            <a:off x="268198" y="2368993"/>
            <a:ext cx="4989602" cy="21878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interface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IStudentRepository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void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SaveStudent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(Student student);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IEnumerable&lt;Student&gt;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GetAllStudents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();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Student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GetStudent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(long id);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void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DeleteStudent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(long id);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void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UpdateStudent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(Student student);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600" dirty="0">
              <a:ln w="0">
                <a:noFill/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0C1BF0F-4866-4264-BB5C-C32364D8B78F}"/>
              </a:ext>
            </a:extLst>
          </p:cNvPr>
          <p:cNvSpPr txBox="1">
            <a:spLocks/>
          </p:cNvSpPr>
          <p:nvPr/>
        </p:nvSpPr>
        <p:spPr>
          <a:xfrm>
            <a:off x="5343196" y="2368993"/>
            <a:ext cx="6580606" cy="4142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StudentRepository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: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IStudentRepository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private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ApplicationContext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context;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private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DbSet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Student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 studentEntity;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StudentRepository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ApplicationContext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context)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context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context;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studentEntity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context.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Student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SaveStudent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(Student student) { ...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IEnumerable&lt;Student&gt;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GetAllStudents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 { ...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Student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GetStudent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(long id) { ...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DeleteStudent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(long id) { ...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UpdateStudent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(Student student) { ...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 </a:t>
            </a:r>
            <a:endParaRPr lang="en-US" sz="1500" dirty="0">
              <a:ln w="0">
                <a:noFill/>
              </a:ln>
              <a:solidFill>
                <a:schemeClr val="accent2"/>
              </a:solidFill>
              <a:effectLst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26DAFA-8C81-4812-AE6C-0374C757F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40" y="4519310"/>
            <a:ext cx="2111715" cy="2111715"/>
          </a:xfrm>
          <a:prstGeom prst="rect">
            <a:avLst/>
          </a:prstGeom>
        </p:spPr>
      </p:pic>
      <p:pic>
        <p:nvPicPr>
          <p:cNvPr id="14" name="Graphic 13" descr="Children">
            <a:extLst>
              <a:ext uri="{FF2B5EF4-FFF2-40B4-BE49-F238E27FC236}">
                <a16:creationId xmlns:a16="http://schemas.microsoft.com/office/drawing/2014/main" id="{2CA0E7B5-D918-4849-AAF2-CE803F7A2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1205" y="4593185"/>
            <a:ext cx="2135621" cy="213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13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77411" y="1293737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684886" y="1523310"/>
            <a:ext cx="7766664" cy="4773613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1" noProof="1">
                <a:solidFill>
                  <a:schemeClr val="bg1"/>
                </a:solidFill>
              </a:rPr>
              <a:t>Model Binding</a:t>
            </a:r>
          </a:p>
          <a:p>
            <a:pPr lvl="1">
              <a:lnSpc>
                <a:spcPct val="100000"/>
              </a:lnSpc>
            </a:pPr>
            <a:r>
              <a:rPr lang="en-US" sz="2600" b="1" noProof="1">
                <a:solidFill>
                  <a:schemeClr val="bg1"/>
                </a:solidFill>
              </a:rPr>
              <a:t>Custom Model Binding</a:t>
            </a:r>
          </a:p>
          <a:p>
            <a:pPr>
              <a:lnSpc>
                <a:spcPct val="100000"/>
              </a:lnSpc>
            </a:pPr>
            <a:r>
              <a:rPr lang="en-US" sz="2800" b="1" noProof="1">
                <a:solidFill>
                  <a:schemeClr val="bg1"/>
                </a:solidFill>
              </a:rPr>
              <a:t>Model Validation</a:t>
            </a:r>
          </a:p>
          <a:p>
            <a:pPr lvl="1">
              <a:lnSpc>
                <a:spcPct val="100000"/>
              </a:lnSpc>
            </a:pPr>
            <a:r>
              <a:rPr lang="en-US" sz="2600" b="1" noProof="1">
                <a:solidFill>
                  <a:schemeClr val="bg1"/>
                </a:solidFill>
              </a:rPr>
              <a:t>Custom Model Validation</a:t>
            </a:r>
          </a:p>
          <a:p>
            <a:pPr>
              <a:lnSpc>
                <a:spcPct val="100000"/>
              </a:lnSpc>
            </a:pPr>
            <a:r>
              <a:rPr lang="en-US" sz="2800" b="1" noProof="1">
                <a:solidFill>
                  <a:schemeClr val="bg1"/>
                </a:solidFill>
              </a:rPr>
              <a:t>Session, Cache &amp; TempData</a:t>
            </a:r>
          </a:p>
          <a:p>
            <a:pPr>
              <a:lnSpc>
                <a:spcPct val="100000"/>
              </a:lnSpc>
            </a:pPr>
            <a:r>
              <a:rPr lang="en-US" sz="2800" b="1" noProof="1">
                <a:solidFill>
                  <a:schemeClr val="bg1"/>
                </a:solidFill>
              </a:rPr>
              <a:t>Working with Files</a:t>
            </a:r>
          </a:p>
          <a:p>
            <a:pPr>
              <a:lnSpc>
                <a:spcPct val="100000"/>
              </a:lnSpc>
            </a:pPr>
            <a:r>
              <a:rPr lang="en-US" sz="2800" b="1" noProof="1">
                <a:solidFill>
                  <a:schemeClr val="bg1"/>
                </a:solidFill>
              </a:rPr>
              <a:t>Repository Pattern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4387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3155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63650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31008" y="2067925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20397" y="4064377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6426115" y="2067925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60782" y="2067925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31009" y="4064377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6045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0F57C-BF73-48EA-A92D-677B6A142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000" b="1" noProof="1">
                <a:solidFill>
                  <a:schemeClr val="bg1"/>
                </a:solidFill>
              </a:rPr>
              <a:t>Model binding </a:t>
            </a:r>
            <a:r>
              <a:rPr lang="en-US" sz="3000" noProof="1"/>
              <a:t>in ASP.NET Core MVC maps data from </a:t>
            </a:r>
            <a:r>
              <a:rPr lang="en-US" sz="3000" b="1" noProof="1">
                <a:solidFill>
                  <a:schemeClr val="bg1"/>
                </a:solidFill>
              </a:rPr>
              <a:t>HTTP requests </a:t>
            </a:r>
            <a:r>
              <a:rPr lang="en-US" sz="3000" noProof="1"/>
              <a:t>to </a:t>
            </a:r>
            <a:r>
              <a:rPr lang="en-US" sz="3000" b="1" noProof="1">
                <a:solidFill>
                  <a:schemeClr val="bg1"/>
                </a:solidFill>
              </a:rPr>
              <a:t>action method parameters</a:t>
            </a:r>
            <a:r>
              <a:rPr lang="en-US" sz="3000" noProof="1"/>
              <a:t>.</a:t>
            </a:r>
          </a:p>
          <a:p>
            <a:pPr lvl="1"/>
            <a:r>
              <a:rPr lang="en-US" sz="2800" noProof="1"/>
              <a:t>The parameters may be primitive types or complex types</a:t>
            </a:r>
          </a:p>
          <a:p>
            <a:pPr lvl="1"/>
            <a:r>
              <a:rPr lang="en-US" sz="2800" noProof="1"/>
              <a:t>Implemented abstractly, paving the way for reusability in different apps</a:t>
            </a:r>
          </a:p>
          <a:p>
            <a:r>
              <a:rPr lang="en-US" sz="3000" noProof="1"/>
              <a:t>The framework binds request data to action parameters by </a:t>
            </a:r>
            <a:r>
              <a:rPr lang="en-US" sz="3000" b="1" noProof="1">
                <a:solidFill>
                  <a:schemeClr val="bg1"/>
                </a:solidFill>
              </a:rPr>
              <a:t>name</a:t>
            </a:r>
            <a:endParaRPr lang="en-US" sz="2800" b="1" noProof="1">
              <a:solidFill>
                <a:schemeClr val="bg1"/>
              </a:solidFill>
            </a:endParaRPr>
          </a:p>
          <a:p>
            <a:pPr lvl="1"/>
            <a:r>
              <a:rPr lang="en-US" sz="2800" noProof="1"/>
              <a:t>The value of each parameter will be searched, using the </a:t>
            </a:r>
            <a:r>
              <a:rPr lang="en-US" sz="2800" b="1" noProof="1">
                <a:solidFill>
                  <a:schemeClr val="bg1"/>
                </a:solidFill>
              </a:rPr>
              <a:t>parameter name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Classes</a:t>
            </a:r>
            <a:r>
              <a:rPr lang="en-US" sz="2800" noProof="1"/>
              <a:t> are mapped using the names of the </a:t>
            </a:r>
            <a:r>
              <a:rPr lang="en-US" sz="2800" b="1" noProof="1">
                <a:solidFill>
                  <a:schemeClr val="bg1"/>
                </a:solidFill>
              </a:rPr>
              <a:t>public settable properties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AFE180-FE90-4110-A9C2-0938C9B0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Model Binding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0E9B1A-3353-427D-9BF7-887D4AC91040}"/>
              </a:ext>
            </a:extLst>
          </p:cNvPr>
          <p:cNvSpPr txBox="1">
            <a:spLocks/>
          </p:cNvSpPr>
          <p:nvPr/>
        </p:nvSpPr>
        <p:spPr>
          <a:xfrm>
            <a:off x="581476" y="5932860"/>
            <a:ext cx="3752592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https://mysite.com/posts/edit/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2BA984-2715-4A83-9A06-C81CB8FAE4AB}"/>
              </a:ext>
            </a:extLst>
          </p:cNvPr>
          <p:cNvSpPr txBox="1"/>
          <p:nvPr/>
        </p:nvSpPr>
        <p:spPr>
          <a:xfrm>
            <a:off x="1776994" y="5457501"/>
            <a:ext cx="1361557" cy="4753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/>
              <a:t>Request URL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1D77AEB-64DB-4D5A-B357-FC7570E7FE00}"/>
              </a:ext>
            </a:extLst>
          </p:cNvPr>
          <p:cNvSpPr txBox="1">
            <a:spLocks/>
          </p:cNvSpPr>
          <p:nvPr/>
        </p:nvSpPr>
        <p:spPr>
          <a:xfrm>
            <a:off x="6991004" y="5932860"/>
            <a:ext cx="4619520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IActionResult Edit(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int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?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id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5793C-63C8-461B-992E-AB1188806657}"/>
              </a:ext>
            </a:extLst>
          </p:cNvPr>
          <p:cNvSpPr txBox="1"/>
          <p:nvPr/>
        </p:nvSpPr>
        <p:spPr>
          <a:xfrm>
            <a:off x="8303227" y="5457500"/>
            <a:ext cx="2031318" cy="4753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/>
              <a:t>PostsController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C46E30F-B62B-4B1C-BCAB-58AFA7B4E308}"/>
              </a:ext>
            </a:extLst>
          </p:cNvPr>
          <p:cNvSpPr/>
          <p:nvPr/>
        </p:nvSpPr>
        <p:spPr bwMode="auto">
          <a:xfrm>
            <a:off x="5148813" y="6074229"/>
            <a:ext cx="1063690" cy="32296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4950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28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E5F0E1-7B85-45FC-B704-E6681517CE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Model binding </a:t>
            </a:r>
            <a:r>
              <a:rPr lang="en-US" sz="3000" dirty="0"/>
              <a:t>can look through several </a:t>
            </a:r>
            <a:r>
              <a:rPr lang="en-US" sz="3000" b="1" dirty="0">
                <a:solidFill>
                  <a:schemeClr val="bg1"/>
                </a:solidFill>
              </a:rPr>
              <a:t>data sources </a:t>
            </a:r>
            <a:r>
              <a:rPr lang="en-US" sz="3000" dirty="0"/>
              <a:t>per Request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Form values </a:t>
            </a:r>
            <a:r>
              <a:rPr lang="en-US" sz="2800" dirty="0"/>
              <a:t>– POST Request parameters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Route values </a:t>
            </a:r>
            <a:r>
              <a:rPr lang="en-US" sz="2800" dirty="0"/>
              <a:t>– The set of Route values provided by the Routing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Query strings </a:t>
            </a:r>
            <a:r>
              <a:rPr lang="en-US" sz="2800" dirty="0"/>
              <a:t>– The query string parameters in the URL</a:t>
            </a:r>
          </a:p>
          <a:p>
            <a:pPr lvl="1"/>
            <a:r>
              <a:rPr lang="en-US" sz="2800" dirty="0"/>
              <a:t>Data from these sources are stored as </a:t>
            </a:r>
            <a:r>
              <a:rPr lang="en-US" sz="2800" b="1" dirty="0">
                <a:solidFill>
                  <a:schemeClr val="bg1"/>
                </a:solidFill>
              </a:rPr>
              <a:t>name-value </a:t>
            </a:r>
            <a:r>
              <a:rPr lang="en-US" sz="2800" dirty="0"/>
              <a:t>pairs</a:t>
            </a:r>
          </a:p>
          <a:p>
            <a:r>
              <a:rPr lang="en-US" sz="3000" dirty="0"/>
              <a:t>The framework checks each of the data sources for a parameter value</a:t>
            </a:r>
          </a:p>
          <a:p>
            <a:pPr lvl="1"/>
            <a:r>
              <a:rPr lang="en-US" sz="2800" dirty="0"/>
              <a:t>If there is no parameter in the data source, the next in order is checked</a:t>
            </a:r>
          </a:p>
          <a:p>
            <a:pPr lvl="1"/>
            <a:r>
              <a:rPr lang="en-US" sz="2800" dirty="0"/>
              <a:t>The data sources are checked in the </a:t>
            </a:r>
            <a:r>
              <a:rPr lang="en-US" sz="2800" b="1" dirty="0">
                <a:solidFill>
                  <a:schemeClr val="bg1"/>
                </a:solidFill>
              </a:rPr>
              <a:t>order</a:t>
            </a:r>
            <a:r>
              <a:rPr lang="en-US" sz="2800" dirty="0"/>
              <a:t> specified above</a:t>
            </a:r>
          </a:p>
          <a:p>
            <a:pPr lvl="1"/>
            <a:endParaRPr lang="en-US" sz="2800" dirty="0"/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338018-EBE6-4D38-8B64-9C8186DB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05E55-24C5-4604-81A5-B5A10298553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396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32632E-686F-41E3-AFD8-3CCD44ADA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A87C8-0797-4BF6-AE03-3A06AFF706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835FCC-C395-4FFE-824D-1F5B39ECA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15" y="1494920"/>
            <a:ext cx="11078308" cy="40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09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2A0BE8-5F29-4F20-8CE3-5FE140D22B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1902071" cy="5120699"/>
          </a:xfrm>
        </p:spPr>
        <p:txBody>
          <a:bodyPr/>
          <a:lstStyle/>
          <a:p>
            <a:r>
              <a:rPr lang="en-US" sz="3000" dirty="0"/>
              <a:t>If binding </a:t>
            </a:r>
            <a:r>
              <a:rPr lang="en-US" sz="3000" b="1" dirty="0">
                <a:solidFill>
                  <a:schemeClr val="bg1"/>
                </a:solidFill>
              </a:rPr>
              <a:t>fails</a:t>
            </a:r>
            <a:r>
              <a:rPr lang="en-US" sz="3000" dirty="0"/>
              <a:t>, the framework does </a:t>
            </a:r>
            <a:r>
              <a:rPr lang="en-US" sz="3000" b="1" dirty="0">
                <a:solidFill>
                  <a:schemeClr val="bg1"/>
                </a:solidFill>
              </a:rPr>
              <a:t>not</a:t>
            </a:r>
            <a:r>
              <a:rPr lang="en-US" sz="3000" dirty="0"/>
              <a:t> throw an </a:t>
            </a:r>
            <a:r>
              <a:rPr lang="en-US" sz="3000" b="1" dirty="0">
                <a:solidFill>
                  <a:schemeClr val="bg1"/>
                </a:solidFill>
              </a:rPr>
              <a:t>error</a:t>
            </a:r>
          </a:p>
          <a:p>
            <a:pPr lvl="1"/>
            <a:r>
              <a:rPr lang="en-US" sz="2800" dirty="0"/>
              <a:t>Every action, accepting </a:t>
            </a:r>
            <a:r>
              <a:rPr lang="en-US" sz="2800" b="1" dirty="0">
                <a:solidFill>
                  <a:schemeClr val="bg1"/>
                </a:solidFill>
              </a:rPr>
              <a:t>user input</a:t>
            </a:r>
            <a:r>
              <a:rPr lang="en-US" sz="2800" dirty="0"/>
              <a:t>, should check if binding was successful</a:t>
            </a:r>
          </a:p>
          <a:p>
            <a:pPr lvl="1"/>
            <a:r>
              <a:rPr lang="en-US" sz="2800" dirty="0"/>
              <a:t>This is done through the </a:t>
            </a:r>
            <a:r>
              <a:rPr lang="en-US" sz="2800" b="1" noProof="1">
                <a:solidFill>
                  <a:schemeClr val="bg1"/>
                </a:solidFill>
              </a:rPr>
              <a:t>ModelState.IsValid </a:t>
            </a:r>
            <a:r>
              <a:rPr lang="en-US" sz="2800" dirty="0"/>
              <a:t>property</a:t>
            </a:r>
          </a:p>
          <a:p>
            <a:r>
              <a:rPr lang="en-US" sz="3000" dirty="0"/>
              <a:t>Each entry in the </a:t>
            </a:r>
            <a:r>
              <a:rPr lang="en-US" sz="3000" b="1" dirty="0">
                <a:solidFill>
                  <a:schemeClr val="bg1"/>
                </a:solidFill>
              </a:rPr>
              <a:t>controller</a:t>
            </a:r>
            <a:r>
              <a:rPr lang="en-US" sz="3000" dirty="0"/>
              <a:t>’s </a:t>
            </a:r>
            <a:r>
              <a:rPr lang="en-US" sz="3000" b="1" noProof="1">
                <a:solidFill>
                  <a:schemeClr val="bg1"/>
                </a:solidFill>
              </a:rPr>
              <a:t>ModelState</a:t>
            </a:r>
            <a:r>
              <a:rPr lang="en-US" sz="3000" dirty="0"/>
              <a:t> property is a </a:t>
            </a:r>
            <a:r>
              <a:rPr lang="en-US" sz="3000" b="1" noProof="1">
                <a:solidFill>
                  <a:schemeClr val="bg1"/>
                </a:solidFill>
              </a:rPr>
              <a:t>ModelStateEntry</a:t>
            </a:r>
          </a:p>
          <a:p>
            <a:pPr lvl="1"/>
            <a:r>
              <a:rPr lang="en-US" sz="2800" dirty="0"/>
              <a:t>Each </a:t>
            </a:r>
            <a:r>
              <a:rPr lang="en-US" sz="2800" b="1" noProof="1">
                <a:solidFill>
                  <a:schemeClr val="bg1"/>
                </a:solidFill>
              </a:rPr>
              <a:t>ModelStateEntry</a:t>
            </a:r>
            <a:r>
              <a:rPr lang="en-US" sz="2800" dirty="0"/>
              <a:t> contains an </a:t>
            </a:r>
            <a:r>
              <a:rPr lang="en-US" sz="2800" b="1" noProof="1">
                <a:solidFill>
                  <a:schemeClr val="bg1"/>
                </a:solidFill>
              </a:rPr>
              <a:t>Errors</a:t>
            </a:r>
            <a:r>
              <a:rPr lang="en-US" sz="2800" dirty="0"/>
              <a:t> property</a:t>
            </a:r>
          </a:p>
          <a:p>
            <a:pPr lvl="1"/>
            <a:r>
              <a:rPr lang="en-US" sz="2800" dirty="0"/>
              <a:t>It’s rarely necessary to query this collection, though</a:t>
            </a:r>
          </a:p>
          <a:p>
            <a:r>
              <a:rPr lang="en-US" sz="3000" dirty="0"/>
              <a:t>Default </a:t>
            </a:r>
            <a:r>
              <a:rPr lang="en-US" sz="3000" b="1" dirty="0">
                <a:solidFill>
                  <a:schemeClr val="bg1"/>
                </a:solidFill>
              </a:rPr>
              <a:t>Model binding </a:t>
            </a:r>
            <a:r>
              <a:rPr lang="en-US" sz="3000" dirty="0"/>
              <a:t>works great for most development scenarios</a:t>
            </a:r>
          </a:p>
          <a:p>
            <a:pPr lvl="1"/>
            <a:r>
              <a:rPr lang="en-US" sz="2800" dirty="0"/>
              <a:t>It is also extensible, and you can customize the built-in behavior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18BE3D-87FA-442D-BFC1-E027C2D5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90F81-65D5-4E04-B379-108B5D5F33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207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D3863E-8F51-40A2-9260-472FA15789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201071"/>
          </a:xfrm>
        </p:spPr>
        <p:txBody>
          <a:bodyPr/>
          <a:lstStyle/>
          <a:p>
            <a:r>
              <a:rPr lang="en-US" dirty="0"/>
              <a:t>You can easily </a:t>
            </a:r>
            <a:r>
              <a:rPr lang="en-US" b="1" dirty="0">
                <a:solidFill>
                  <a:schemeClr val="bg1"/>
                </a:solidFill>
              </a:rPr>
              <a:t>iterate</a:t>
            </a:r>
            <a:r>
              <a:rPr lang="en-US" dirty="0"/>
              <a:t> over the errors in the </a:t>
            </a:r>
            <a:r>
              <a:rPr lang="en-US" b="1" noProof="1">
                <a:solidFill>
                  <a:schemeClr val="bg1"/>
                </a:solidFill>
              </a:rPr>
              <a:t>ModelState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256B30-7761-4BEE-9448-58974304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E8C45-D18D-4760-B715-ACC788583F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6F50B29-84E1-45EC-9124-CE0E87C69929}"/>
              </a:ext>
            </a:extLst>
          </p:cNvPr>
          <p:cNvSpPr txBox="1">
            <a:spLocks/>
          </p:cNvSpPr>
          <p:nvPr/>
        </p:nvSpPr>
        <p:spPr>
          <a:xfrm>
            <a:off x="757933" y="2004647"/>
            <a:ext cx="8482782" cy="4142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UsersController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: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Controller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IActionResult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Register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RegisterUserBindingModel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model)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if(!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ModelState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IsValid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foreach (var error in ModelState.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Values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.SelectMany(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v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=&gt;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v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Errors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DoSomething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(error);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}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TODO: Return Error Page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}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return Ok("Success!");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7" name="Graphic 6" descr="Monitor">
            <a:extLst>
              <a:ext uri="{FF2B5EF4-FFF2-40B4-BE49-F238E27FC236}">
                <a16:creationId xmlns:a16="http://schemas.microsoft.com/office/drawing/2014/main" id="{15F568B0-45E5-4160-B7C2-56F98B79F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4323" y="1734429"/>
            <a:ext cx="2480567" cy="2480567"/>
          </a:xfrm>
          <a:prstGeom prst="rect">
            <a:avLst/>
          </a:prstGeom>
        </p:spPr>
      </p:pic>
      <p:pic>
        <p:nvPicPr>
          <p:cNvPr id="8" name="Graphic 7" descr="Monitor">
            <a:extLst>
              <a:ext uri="{FF2B5EF4-FFF2-40B4-BE49-F238E27FC236}">
                <a16:creationId xmlns:a16="http://schemas.microsoft.com/office/drawing/2014/main" id="{EE5ABD73-6B74-4EF9-902D-1C7E0BFA0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4323" y="3936558"/>
            <a:ext cx="2480567" cy="2480567"/>
          </a:xfrm>
          <a:prstGeom prst="rect">
            <a:avLst/>
          </a:prstGeom>
        </p:spPr>
      </p:pic>
      <p:pic>
        <p:nvPicPr>
          <p:cNvPr id="10" name="Graphic 9" descr="Warning">
            <a:extLst>
              <a:ext uri="{FF2B5EF4-FFF2-40B4-BE49-F238E27FC236}">
                <a16:creationId xmlns:a16="http://schemas.microsoft.com/office/drawing/2014/main" id="{4AF810BB-D559-4E02-A32F-B9E39C83E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7406" y="2310167"/>
            <a:ext cx="914400" cy="914400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677BEEF4-104C-48BD-87D8-CD9AED3EC3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67406" y="45484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33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7570</TotalTime>
  <Words>3233</Words>
  <Application>Microsoft Office PowerPoint</Application>
  <PresentationFormat>Widescreen</PresentationFormat>
  <Paragraphs>589</Paragraphs>
  <Slides>51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Working with Data</vt:lpstr>
      <vt:lpstr>Table of Contents</vt:lpstr>
      <vt:lpstr>Have a Question?</vt:lpstr>
      <vt:lpstr>PowerPoint Presentation</vt:lpstr>
      <vt:lpstr>Model Binding</vt:lpstr>
      <vt:lpstr>Model Binding</vt:lpstr>
      <vt:lpstr>Model Binding</vt:lpstr>
      <vt:lpstr>Model Binding</vt:lpstr>
      <vt:lpstr>Model Binding</vt:lpstr>
      <vt:lpstr>Model Binding</vt:lpstr>
      <vt:lpstr>Custom Model Binder</vt:lpstr>
      <vt:lpstr>Custom Model Binder</vt:lpstr>
      <vt:lpstr>PowerPoint Presentation</vt:lpstr>
      <vt:lpstr>Model Validation</vt:lpstr>
      <vt:lpstr>Model Validation</vt:lpstr>
      <vt:lpstr>Model Validation</vt:lpstr>
      <vt:lpstr>Custom Model Validation</vt:lpstr>
      <vt:lpstr>Custom Model Validation</vt:lpstr>
      <vt:lpstr>Custom Model Validation</vt:lpstr>
      <vt:lpstr>Model Binding &amp; Model Validation</vt:lpstr>
      <vt:lpstr>PowerPoint Presentation</vt:lpstr>
      <vt:lpstr>Sessions</vt:lpstr>
      <vt:lpstr>Sessions</vt:lpstr>
      <vt:lpstr>Sessions</vt:lpstr>
      <vt:lpstr>Sessions</vt:lpstr>
      <vt:lpstr>PowerPoint Presentation</vt:lpstr>
      <vt:lpstr>TempData</vt:lpstr>
      <vt:lpstr>TempData</vt:lpstr>
      <vt:lpstr>TempData</vt:lpstr>
      <vt:lpstr>TempData</vt:lpstr>
      <vt:lpstr>PowerPoint Presentation</vt:lpstr>
      <vt:lpstr>Cache</vt:lpstr>
      <vt:lpstr>Cache</vt:lpstr>
      <vt:lpstr>Cache</vt:lpstr>
      <vt:lpstr>Cache</vt:lpstr>
      <vt:lpstr>Cache</vt:lpstr>
      <vt:lpstr>PowerPoint Presentation</vt:lpstr>
      <vt:lpstr>PowerPoint Presentation</vt:lpstr>
      <vt:lpstr>Uploading Files</vt:lpstr>
      <vt:lpstr>Uploading Files</vt:lpstr>
      <vt:lpstr>Downloading Files</vt:lpstr>
      <vt:lpstr>Downloading Files</vt:lpstr>
      <vt:lpstr>PowerPoint Presentation</vt:lpstr>
      <vt:lpstr>Repository Pattern</vt:lpstr>
      <vt:lpstr>Repository Pattern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Ivaylo Jelev</cp:lastModifiedBy>
  <cp:revision>2723</cp:revision>
  <dcterms:created xsi:type="dcterms:W3CDTF">2018-05-23T13:08:44Z</dcterms:created>
  <dcterms:modified xsi:type="dcterms:W3CDTF">2018-11-16T15:41:53Z</dcterms:modified>
</cp:coreProperties>
</file>